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8" r:id="rId3"/>
    <p:sldId id="272" r:id="rId4"/>
    <p:sldId id="271" r:id="rId5"/>
    <p:sldId id="280" r:id="rId6"/>
    <p:sldId id="278" r:id="rId7"/>
    <p:sldId id="258" r:id="rId8"/>
    <p:sldId id="281" r:id="rId9"/>
    <p:sldId id="282" r:id="rId10"/>
  </p:sldIdLst>
  <p:sldSz cx="12195175" cy="9145588"/>
  <p:notesSz cx="6797675" cy="9926638"/>
  <p:defaultTextStyle>
    <a:defPPr>
      <a:defRPr lang="fr-FR"/>
    </a:defPPr>
    <a:lvl1pPr marL="0" algn="l" defTabSz="12188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42" algn="l" defTabSz="12188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874" algn="l" defTabSz="12188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312" algn="l" defTabSz="12188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49" algn="l" defTabSz="12188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185" algn="l" defTabSz="12188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623" algn="l" defTabSz="12188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060" algn="l" defTabSz="12188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498" algn="l" defTabSz="12188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UNINGS Roxane" initials="K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B726"/>
    <a:srgbClr val="6CB644"/>
    <a:srgbClr val="00799D"/>
    <a:srgbClr val="B4B3B3"/>
    <a:srgbClr val="4F5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8" autoAdjust="0"/>
    <p:restoredTop sz="99763" autoAdjust="0"/>
  </p:normalViewPr>
  <p:slideViewPr>
    <p:cSldViewPr showGuides="1">
      <p:cViewPr>
        <p:scale>
          <a:sx n="60" d="100"/>
          <a:sy n="60" d="100"/>
        </p:scale>
        <p:origin x="-1140" y="30"/>
      </p:cViewPr>
      <p:guideLst>
        <p:guide orient="horz" pos="2881"/>
        <p:guide pos="3841"/>
        <p:guide pos="6924"/>
        <p:guide pos="894"/>
        <p:guide pos="36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D8AA6-E0E1-4283-A8D5-05962477CCB4}" type="datetimeFigureOut">
              <a:rPr lang="fr-BE" smtClean="0"/>
              <a:t>12/09/2018</a:t>
            </a:fld>
            <a:endParaRPr lang="nl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D3BA0-ABAD-4E9A-8237-11AF50760F21}" type="slidenum">
              <a:rPr lang="fr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8124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EA9A8-8D9F-458A-A1AD-04C9F2F66E76}" type="datetimeFigureOut">
              <a:rPr lang="fr-FR" smtClean="0"/>
              <a:t>12/09/2018</a:t>
            </a:fld>
            <a:endParaRPr lang="nl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0715-3C21-4979-90C6-653B1884443C}" type="slidenum">
              <a:rPr lang="fr-FR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206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39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1" algn="l" defTabSz="9139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58" algn="l" defTabSz="9139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46" algn="l" defTabSz="9139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36" algn="l" defTabSz="9139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16" algn="l" defTabSz="9139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06" algn="l" defTabSz="9139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91" algn="l" defTabSz="9139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104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419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4194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419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0258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4194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0451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51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5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638" y="2841063"/>
            <a:ext cx="10365899" cy="196037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9276" y="5182500"/>
            <a:ext cx="8536623" cy="23372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fr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541E-E654-40FD-B71B-02AD8D8BA62A}" type="datetimeFigureOut">
              <a:rPr lang="fr-BE" smtClean="0"/>
              <a:t>12/09/2018</a:t>
            </a:fld>
            <a:endParaRPr lang="fr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CE81-C8C0-454C-A779-614A095C1C8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136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541E-E654-40FD-B71B-02AD8D8BA62A}" type="datetimeFigureOut">
              <a:rPr lang="fr-BE" smtClean="0"/>
              <a:t>12/09/2018</a:t>
            </a:fld>
            <a:endParaRPr lang="fr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CE81-C8C0-454C-A779-614A095C1C8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05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41502" y="366248"/>
            <a:ext cx="2743914" cy="78033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759" y="366248"/>
            <a:ext cx="8028490" cy="78033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541E-E654-40FD-B71B-02AD8D8BA62A}" type="datetimeFigureOut">
              <a:rPr lang="fr-BE" smtClean="0"/>
              <a:t>12/09/2018</a:t>
            </a:fld>
            <a:endParaRPr lang="fr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CE81-C8C0-454C-A779-614A095C1C8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9235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BGE_ Slide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" y="-823404"/>
            <a:ext cx="12190476" cy="9968255"/>
          </a:xfrm>
          <a:prstGeom prst="rect">
            <a:avLst/>
          </a:prstGeom>
        </p:spPr>
      </p:pic>
      <p:sp>
        <p:nvSpPr>
          <p:cNvPr id="8" name="Shape 6"/>
          <p:cNvSpPr>
            <a:spLocks noGrp="1"/>
          </p:cNvSpPr>
          <p:nvPr>
            <p:ph type="body" idx="1" hasCustomPrompt="1"/>
          </p:nvPr>
        </p:nvSpPr>
        <p:spPr>
          <a:xfrm>
            <a:off x="1537204" y="2854803"/>
            <a:ext cx="4468799" cy="1059657"/>
          </a:xfrm>
          <a:prstGeom prst="rect">
            <a:avLst/>
          </a:prstGeom>
        </p:spPr>
        <p:txBody>
          <a:bodyPr lIns="91422" tIns="45710" rIns="91422" bIns="45710" anchor="t">
            <a:normAutofit/>
          </a:bodyPr>
          <a:lstStyle>
            <a:lvl1pPr marL="0" indent="0" algn="l">
              <a:lnSpc>
                <a:spcPts val="3399"/>
              </a:lnSpc>
              <a:spcBef>
                <a:spcPts val="0"/>
              </a:spcBef>
              <a:buSzTx/>
              <a:buNone/>
              <a:defRPr sz="3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228552" algn="ctr">
              <a:spcBef>
                <a:spcPts val="0"/>
              </a:spcBef>
              <a:buSzTx/>
              <a:buNone/>
              <a:defRPr sz="2900"/>
            </a:lvl2pPr>
            <a:lvl3pPr marL="0" indent="457109" algn="ctr">
              <a:spcBef>
                <a:spcPts val="0"/>
              </a:spcBef>
              <a:buSzTx/>
              <a:buNone/>
              <a:defRPr sz="2900"/>
            </a:lvl3pPr>
            <a:lvl4pPr marL="0" indent="685662" algn="ctr">
              <a:spcBef>
                <a:spcPts val="0"/>
              </a:spcBef>
              <a:buSzTx/>
              <a:buNone/>
              <a:defRPr sz="2900"/>
            </a:lvl4pPr>
            <a:lvl5pPr marL="0" indent="914216" algn="ctr">
              <a:spcBef>
                <a:spcPts val="0"/>
              </a:spcBef>
              <a:buSzTx/>
              <a:buNone/>
              <a:defRPr sz="2900"/>
            </a:lvl5pPr>
          </a:lstStyle>
          <a:p>
            <a:pPr lvl="0">
              <a:defRPr sz="1800"/>
            </a:pPr>
            <a:r>
              <a:rPr sz="2900" dirty="0" err="1"/>
              <a:t>Texte</a:t>
            </a:r>
            <a:r>
              <a:rPr sz="2900" dirty="0"/>
              <a:t> </a:t>
            </a:r>
            <a:r>
              <a:rPr sz="2900" dirty="0" err="1"/>
              <a:t>niveau</a:t>
            </a:r>
            <a:r>
              <a:rPr sz="2900" dirty="0"/>
              <a:t> </a:t>
            </a:r>
            <a:r>
              <a:rPr sz="2900" dirty="0" smtClean="0"/>
              <a:t>1</a:t>
            </a:r>
            <a:endParaRPr sz="2900" dirty="0"/>
          </a:p>
        </p:txBody>
      </p:sp>
      <p:sp>
        <p:nvSpPr>
          <p:cNvPr id="9" name="Shape 5"/>
          <p:cNvSpPr>
            <a:spLocks noGrp="1"/>
          </p:cNvSpPr>
          <p:nvPr>
            <p:ph type="title"/>
          </p:nvPr>
        </p:nvSpPr>
        <p:spPr>
          <a:xfrm>
            <a:off x="1537200" y="820800"/>
            <a:ext cx="5260727" cy="1770510"/>
          </a:xfrm>
          <a:prstGeom prst="rect">
            <a:avLst/>
          </a:prstGeom>
        </p:spPr>
        <p:txBody>
          <a:bodyPr lIns="91422" tIns="45710" rIns="91422" bIns="45710" anchor="t" anchorCtr="0">
            <a:normAutofit/>
          </a:bodyPr>
          <a:lstStyle>
            <a:lvl1pPr algn="l">
              <a:lnSpc>
                <a:spcPts val="6800"/>
              </a:lnSpc>
              <a:defRPr sz="7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defRPr sz="1800"/>
            </a:pPr>
            <a:r>
              <a:rPr sz="7300" dirty="0" err="1"/>
              <a:t>Texte</a:t>
            </a:r>
            <a:r>
              <a:rPr sz="7300" dirty="0"/>
              <a:t> du </a:t>
            </a:r>
            <a:r>
              <a:rPr sz="7300" dirty="0" err="1"/>
              <a:t>titre</a:t>
            </a:r>
            <a:endParaRPr sz="7300" dirty="0"/>
          </a:p>
        </p:txBody>
      </p:sp>
      <p:pic>
        <p:nvPicPr>
          <p:cNvPr id="10" name="images pour PPT bxlenv2015 1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8214926" y="7543801"/>
            <a:ext cx="3048000" cy="1168400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1631503" y="5679417"/>
            <a:ext cx="9474016" cy="837593"/>
          </a:xfrm>
          <a:prstGeom prst="rect">
            <a:avLst/>
          </a:prstGeom>
        </p:spPr>
        <p:txBody>
          <a:bodyPr lIns="91422" tIns="45710" rIns="91422" bIns="45710" anchor="t" anchorCtr="0"/>
          <a:lstStyle>
            <a:lvl1pPr marL="0" indent="0" algn="r">
              <a:lnSpc>
                <a:spcPts val="3599"/>
              </a:lnSpc>
              <a:buNone/>
              <a:defRPr sz="2900" b="1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1800"/>
              </a:spcBef>
              <a:buNone/>
              <a:defRPr sz="2100" cap="all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2pPr>
            <a:lvl3pPr marL="888820" indent="0" algn="r">
              <a:spcBef>
                <a:spcPts val="0"/>
              </a:spcBef>
              <a:buNone/>
              <a:defRPr sz="2100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1631508" y="6300193"/>
            <a:ext cx="9504783" cy="914400"/>
          </a:xfrm>
          <a:prstGeom prst="rect">
            <a:avLst/>
          </a:prstGeom>
        </p:spPr>
        <p:txBody>
          <a:bodyPr lIns="91422" tIns="45710" rIns="91422" bIns="4571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2100" cap="all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  <a:lvl2pPr marL="444412" indent="0" algn="l">
              <a:buNone/>
              <a:defRPr/>
            </a:lvl2pPr>
            <a:lvl3pPr marL="888820" indent="0" algn="l">
              <a:buNone/>
              <a:defRPr/>
            </a:lvl3pPr>
            <a:lvl4pPr marL="1333235" indent="0" algn="l">
              <a:buNone/>
              <a:defRPr/>
            </a:lvl4pPr>
            <a:lvl5pPr marL="1777643" indent="0" algn="l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79132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BGE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2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16" tIns="47616" rIns="47616" bIns="47616" numCol="1" spcCol="38092" rtlCol="0" anchor="ctr">
            <a:spAutoFit/>
          </a:bodyPr>
          <a:lstStyle/>
          <a:p>
            <a:pPr algn="ctr" defTabSz="584083" latinLnBrk="1" hangingPunct="0"/>
            <a:endParaRPr lang="fr-FR" sz="21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59" y="2537725"/>
            <a:ext cx="10975658" cy="60356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400">
                <a:solidFill>
                  <a:srgbClr val="4F5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4" y="126999"/>
            <a:ext cx="914399" cy="1397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4998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et contenu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2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16" tIns="47616" rIns="47616" bIns="47616" numCol="1" spcCol="38092" rtlCol="0" anchor="ctr">
            <a:spAutoFit/>
          </a:bodyPr>
          <a:lstStyle/>
          <a:p>
            <a:pPr algn="ctr" defTabSz="584083" latinLnBrk="1" hangingPunct="0"/>
            <a:endParaRPr lang="fr-FR" sz="21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0771" y="2217100"/>
            <a:ext cx="5252668" cy="60356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F5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3" y="8571602"/>
            <a:ext cx="546552" cy="486918"/>
          </a:xfrm>
          <a:prstGeom prst="rect">
            <a:avLst/>
          </a:prstGeom>
        </p:spPr>
        <p:txBody>
          <a:bodyPr lIns="91422" tIns="45710" rIns="91422" bIns="45710"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pPr defTabSz="1219200"/>
            <a:fld id="{925E31CC-4EF3-4791-93C3-0049C698F9A6}" type="slidenum">
              <a:rPr lang="fr-FR" smtClean="0"/>
              <a:pPr defTabSz="1219200"/>
              <a:t>‹nr.›</a:t>
            </a:fld>
            <a:endParaRPr lang="fr-FR" dirty="0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3"/>
          </p:nvPr>
        </p:nvSpPr>
        <p:spPr>
          <a:xfrm>
            <a:off x="1417640" y="2700338"/>
            <a:ext cx="4175126" cy="4464050"/>
          </a:xfrm>
          <a:prstGeom prst="rect">
            <a:avLst/>
          </a:prstGeom>
        </p:spPr>
        <p:txBody>
          <a:bodyPr lIns="91422" tIns="45710" rIns="91422" bIns="45710"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4" y="126999"/>
            <a:ext cx="914399" cy="1397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6919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et conten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2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16" tIns="47616" rIns="47616" bIns="47616" numCol="1" spcCol="38092" rtlCol="0" anchor="ctr">
            <a:spAutoFit/>
          </a:bodyPr>
          <a:lstStyle/>
          <a:p>
            <a:pPr algn="ctr" defTabSz="584083" latinLnBrk="1" hangingPunct="0"/>
            <a:endParaRPr lang="fr-FR" sz="21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1417640" y="2052514"/>
            <a:ext cx="3959870" cy="5976664"/>
          </a:xfrm>
          <a:prstGeom prst="rect">
            <a:avLst/>
          </a:prstGeom>
        </p:spPr>
        <p:txBody>
          <a:bodyPr lIns="91422" tIns="45710" rIns="91422" bIns="45710"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5716803" y="3538803"/>
            <a:ext cx="5761011" cy="914400"/>
          </a:xfrm>
          <a:prstGeom prst="rect">
            <a:avLst/>
          </a:prstGeom>
        </p:spPr>
        <p:txBody>
          <a:bodyPr lIns="91422" tIns="45710" rIns="91422" bIns="45710"/>
          <a:lstStyle>
            <a:lvl1pPr marL="0" indent="0">
              <a:buNone/>
              <a:defRPr sz="2400" baseline="0">
                <a:solidFill>
                  <a:srgbClr val="00799D"/>
                </a:solidFill>
                <a:latin typeface="Arial Bold"/>
              </a:defRPr>
            </a:lvl1pPr>
            <a:lvl2pPr marL="190761" indent="-190761" defTabSz="0">
              <a:buFont typeface="Arial" pitchFamily="34" charset="0"/>
              <a:buChar char="•"/>
              <a:defRPr sz="2400" baseline="0">
                <a:solidFill>
                  <a:srgbClr val="4F5057"/>
                </a:solidFill>
                <a:latin typeface="Arial" pitchFamily="34" charset="0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5716801" y="4068591"/>
            <a:ext cx="5689600" cy="1584324"/>
          </a:xfrm>
          <a:prstGeom prst="rect">
            <a:avLst/>
          </a:prstGeom>
        </p:spPr>
        <p:txBody>
          <a:bodyPr lIns="91422" tIns="45710" rIns="91422" bIns="45710">
            <a:normAutofit/>
          </a:bodyPr>
          <a:lstStyle>
            <a:lvl1pPr marL="190761" indent="-190761" defTabSz="190761">
              <a:defRPr sz="2400" baseline="0">
                <a:solidFill>
                  <a:srgbClr val="4F5057"/>
                </a:solidFill>
                <a:latin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13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4" y="126999"/>
            <a:ext cx="914399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3" y="8571602"/>
            <a:ext cx="546552" cy="486918"/>
          </a:xfrm>
          <a:prstGeom prst="rect">
            <a:avLst/>
          </a:prstGeom>
        </p:spPr>
        <p:txBody>
          <a:bodyPr lIns="91422" tIns="45710" rIns="91422" bIns="45710"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pPr defTabSz="1219200"/>
            <a:fld id="{925E31CC-4EF3-4791-93C3-0049C698F9A6}" type="slidenum">
              <a:rPr lang="fr-FR" smtClean="0"/>
              <a:pPr defTabSz="121920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104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et contenu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2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16" tIns="47616" rIns="47616" bIns="47616" numCol="1" spcCol="38092" rtlCol="0" anchor="ctr">
            <a:spAutoFit/>
          </a:bodyPr>
          <a:lstStyle/>
          <a:p>
            <a:pPr algn="ctr" defTabSz="584083" latinLnBrk="1" hangingPunct="0"/>
            <a:endParaRPr lang="fr-FR" sz="21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63" y="2537725"/>
            <a:ext cx="9766179" cy="59235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400">
                <a:solidFill>
                  <a:srgbClr val="4F5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4" y="126999"/>
            <a:ext cx="914399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3" y="8571602"/>
            <a:ext cx="546552" cy="486918"/>
          </a:xfrm>
          <a:prstGeom prst="rect">
            <a:avLst/>
          </a:prstGeom>
        </p:spPr>
        <p:txBody>
          <a:bodyPr lIns="91422" tIns="45710" rIns="91422" bIns="45710"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pPr defTabSz="1219200"/>
            <a:fld id="{925E31CC-4EF3-4791-93C3-0049C698F9A6}" type="slidenum">
              <a:rPr lang="fr-FR" smtClean="0"/>
              <a:pPr defTabSz="121920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692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2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16" tIns="47616" rIns="47616" bIns="47616" numCol="1" spcCol="38092" rtlCol="0" anchor="ctr">
            <a:spAutoFit/>
          </a:bodyPr>
          <a:lstStyle/>
          <a:p>
            <a:pPr algn="ctr" defTabSz="584083" latinLnBrk="1" hangingPunct="0"/>
            <a:endParaRPr lang="fr-FR" sz="21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3"/>
          </p:nvPr>
        </p:nvSpPr>
        <p:spPr>
          <a:xfrm>
            <a:off x="1417638" y="2700338"/>
            <a:ext cx="9575800" cy="4464050"/>
          </a:xfrm>
          <a:prstGeom prst="rect">
            <a:avLst/>
          </a:prstGeom>
        </p:spPr>
        <p:txBody>
          <a:bodyPr lIns="91422" tIns="45710" rIns="91422" bIns="45710"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4" y="126999"/>
            <a:ext cx="914399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3" y="8571602"/>
            <a:ext cx="546552" cy="486918"/>
          </a:xfrm>
          <a:prstGeom prst="rect">
            <a:avLst/>
          </a:prstGeom>
        </p:spPr>
        <p:txBody>
          <a:bodyPr lIns="91422" tIns="45710" rIns="91422" bIns="45710"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pPr defTabSz="1219200"/>
            <a:fld id="{925E31CC-4EF3-4791-93C3-0049C698F9A6}" type="slidenum">
              <a:rPr lang="fr-FR" smtClean="0"/>
              <a:pPr defTabSz="121920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2857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et contenu a niv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2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16" tIns="47616" rIns="47616" bIns="47616" numCol="1" spcCol="38092" rtlCol="0" anchor="ctr">
            <a:spAutoFit/>
          </a:bodyPr>
          <a:lstStyle/>
          <a:p>
            <a:pPr algn="ctr" defTabSz="584083" latinLnBrk="1" hangingPunct="0"/>
            <a:endParaRPr lang="fr-FR" sz="21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1504800" y="2491202"/>
            <a:ext cx="4319999" cy="4680001"/>
          </a:xfrm>
          <a:prstGeom prst="rect">
            <a:avLst/>
          </a:prstGeom>
        </p:spPr>
        <p:txBody>
          <a:bodyPr lIns="91422" tIns="45710" rIns="91422" bIns="45710"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13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4" y="126999"/>
            <a:ext cx="914399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6440404" y="2656801"/>
            <a:ext cx="4769755" cy="4868323"/>
          </a:xfrm>
          <a:prstGeom prst="rect">
            <a:avLst/>
          </a:prstGeom>
        </p:spPr>
        <p:txBody>
          <a:bodyPr lIns="91422" tIns="45710" rIns="91422" bIns="45710"/>
          <a:lstStyle>
            <a:lvl1pPr marL="230354" indent="-230354" defTabSz="583083">
              <a:defRPr sz="2400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  <a:lvl2pPr marL="457109" indent="-230354" defTabSz="583083">
              <a:buClr>
                <a:srgbClr val="77B726"/>
              </a:buClr>
              <a:buSzPct val="80000"/>
              <a:buFont typeface="Wingdings 3" pitchFamily="18" charset="2"/>
              <a:buChar char=""/>
              <a:defRPr sz="2000" baseline="0">
                <a:solidFill>
                  <a:srgbClr val="4F5057"/>
                </a:solidFill>
                <a:latin typeface="Arial" pitchFamily="34" charset="0"/>
              </a:defRPr>
            </a:lvl2pPr>
            <a:lvl3pPr marL="687461" indent="-230354" defTabSz="583083">
              <a:buClr>
                <a:srgbClr val="00799D"/>
              </a:buClr>
              <a:buFont typeface="Verdana" pitchFamily="34" charset="0"/>
              <a:buChar char="–"/>
              <a:defRPr sz="1700" baseline="0">
                <a:solidFill>
                  <a:srgbClr val="00799D"/>
                </a:solidFill>
                <a:latin typeface="Arial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3" y="8571602"/>
            <a:ext cx="546552" cy="486918"/>
          </a:xfrm>
          <a:prstGeom prst="rect">
            <a:avLst/>
          </a:prstGeom>
        </p:spPr>
        <p:txBody>
          <a:bodyPr lIns="91422" tIns="45710" rIns="91422" bIns="45710"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pPr defTabSz="1219200"/>
            <a:fld id="{925E31CC-4EF3-4791-93C3-0049C698F9A6}" type="slidenum">
              <a:rPr lang="fr-FR" smtClean="0"/>
              <a:pPr defTabSz="121920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3103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Image vierge + Pie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2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16" tIns="47616" rIns="47616" bIns="47616" numCol="1" spcCol="38092" rtlCol="0" anchor="ctr">
            <a:spAutoFit/>
          </a:bodyPr>
          <a:lstStyle/>
          <a:p>
            <a:pPr algn="ctr" defTabSz="584083" latinLnBrk="1" hangingPunct="0"/>
            <a:endParaRPr lang="fr-FR" sz="21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50804" y="8132402"/>
            <a:ext cx="10442637" cy="91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rgbClr val="4F5057"/>
                </a:solidFill>
                <a:latin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005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541E-E654-40FD-B71B-02AD8D8BA62A}" type="datetimeFigureOut">
              <a:rPr lang="fr-BE" smtClean="0"/>
              <a:t>12/09/2018</a:t>
            </a:fld>
            <a:endParaRPr lang="fr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CE81-C8C0-454C-A779-614A095C1C8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194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Image + Pie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2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16" tIns="47616" rIns="47616" bIns="47616" numCol="1" spcCol="38092" rtlCol="0" anchor="ctr">
            <a:spAutoFit/>
          </a:bodyPr>
          <a:lstStyle/>
          <a:p>
            <a:pPr algn="ctr" defTabSz="584083" latinLnBrk="1" hangingPunct="0"/>
            <a:endParaRPr lang="fr-FR" sz="21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50804" y="8132402"/>
            <a:ext cx="10442637" cy="91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rgbClr val="4F5057"/>
                </a:solidFill>
                <a:latin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5" name="YG_3852-498-low.tif"/>
          <p:cNvPicPr/>
          <p:nvPr userDrawn="1"/>
        </p:nvPicPr>
        <p:blipFill>
          <a:blip r:embed="rId2">
            <a:extLst/>
          </a:blip>
          <a:srcRect l="917" t="10868" r="917" b="4272"/>
          <a:stretch>
            <a:fillRect/>
          </a:stretch>
        </p:blipFill>
        <p:spPr>
          <a:xfrm>
            <a:off x="-7008" y="-13781"/>
            <a:ext cx="12206016" cy="7904802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images pour PPT bxlenv2015 6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8991601" y="2997201"/>
            <a:ext cx="3302001" cy="1168400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Shape 110"/>
          <p:cNvSpPr/>
          <p:nvPr userDrawn="1"/>
        </p:nvSpPr>
        <p:spPr>
          <a:xfrm rot="16200000">
            <a:off x="-3067716" y="3897265"/>
            <a:ext cx="6397374" cy="3731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wrap="none" lIns="47616" tIns="47616" rIns="47616" bIns="47616" anchor="ctr">
            <a:spAutoFit/>
          </a:bodyPr>
          <a:lstStyle>
            <a:lvl1pPr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1219200">
              <a:defRPr sz="1800">
                <a:solidFill>
                  <a:srgbClr val="000000"/>
                </a:solidFill>
              </a:defRPr>
            </a:pPr>
            <a:r>
              <a:rPr lang="nl-BE" dirty="0">
                <a:solidFill>
                  <a:srgbClr val="000000"/>
                </a:solidFill>
              </a:rPr>
              <a:t>Foto: Y. Glavie en Architecten : Cepezed/Samyn and Partners</a:t>
            </a:r>
          </a:p>
        </p:txBody>
      </p:sp>
      <p:pic>
        <p:nvPicPr>
          <p:cNvPr id="9" name="images pour PPT bxlenv2015 4.pdf"/>
          <p:cNvPicPr/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7354093"/>
            <a:ext cx="12192000" cy="558801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5402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BGE_ Slide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" y="-823397"/>
            <a:ext cx="12190476" cy="9968255"/>
          </a:xfrm>
          <a:prstGeom prst="rect">
            <a:avLst/>
          </a:prstGeom>
        </p:spPr>
      </p:pic>
      <p:sp>
        <p:nvSpPr>
          <p:cNvPr id="8" name="Shape 6"/>
          <p:cNvSpPr>
            <a:spLocks noGrp="1"/>
          </p:cNvSpPr>
          <p:nvPr>
            <p:ph type="body" idx="1" hasCustomPrompt="1"/>
          </p:nvPr>
        </p:nvSpPr>
        <p:spPr>
          <a:xfrm>
            <a:off x="1537210" y="2854810"/>
            <a:ext cx="4468799" cy="1059657"/>
          </a:xfrm>
          <a:prstGeom prst="rect">
            <a:avLst/>
          </a:prstGeom>
        </p:spPr>
        <p:txBody>
          <a:bodyPr lIns="91392" tIns="45690" rIns="91392" bIns="45690" anchor="t">
            <a:normAutofit/>
          </a:bodyPr>
          <a:lstStyle>
            <a:lvl1pPr marL="0" indent="0" algn="l">
              <a:lnSpc>
                <a:spcPts val="3399"/>
              </a:lnSpc>
              <a:spcBef>
                <a:spcPts val="0"/>
              </a:spcBef>
              <a:buSzTx/>
              <a:buNone/>
              <a:defRPr sz="3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228472" algn="ctr">
              <a:spcBef>
                <a:spcPts val="0"/>
              </a:spcBef>
              <a:buSzTx/>
              <a:buNone/>
              <a:defRPr sz="2900"/>
            </a:lvl2pPr>
            <a:lvl3pPr marL="0" indent="456955" algn="ctr">
              <a:spcBef>
                <a:spcPts val="0"/>
              </a:spcBef>
              <a:buSzTx/>
              <a:buNone/>
              <a:defRPr sz="2900"/>
            </a:lvl3pPr>
            <a:lvl4pPr marL="0" indent="685432" algn="ctr">
              <a:spcBef>
                <a:spcPts val="0"/>
              </a:spcBef>
              <a:buSzTx/>
              <a:buNone/>
              <a:defRPr sz="2900"/>
            </a:lvl4pPr>
            <a:lvl5pPr marL="0" indent="913909" algn="ctr">
              <a:spcBef>
                <a:spcPts val="0"/>
              </a:spcBef>
              <a:buSzTx/>
              <a:buNone/>
              <a:defRPr sz="2900"/>
            </a:lvl5pPr>
          </a:lstStyle>
          <a:p>
            <a:pPr lvl="0">
              <a:defRPr sz="1800"/>
            </a:pPr>
            <a:r>
              <a:rPr sz="2900" dirty="0" err="1"/>
              <a:t>Texte</a:t>
            </a:r>
            <a:r>
              <a:rPr sz="2900" dirty="0"/>
              <a:t> </a:t>
            </a:r>
            <a:r>
              <a:rPr sz="2900" dirty="0" err="1"/>
              <a:t>niveau</a:t>
            </a:r>
            <a:r>
              <a:rPr sz="2900" dirty="0"/>
              <a:t> </a:t>
            </a:r>
            <a:r>
              <a:rPr sz="2900" dirty="0" smtClean="0"/>
              <a:t>1</a:t>
            </a:r>
            <a:endParaRPr sz="2900" dirty="0"/>
          </a:p>
        </p:txBody>
      </p:sp>
      <p:sp>
        <p:nvSpPr>
          <p:cNvPr id="9" name="Shape 5"/>
          <p:cNvSpPr>
            <a:spLocks noGrp="1"/>
          </p:cNvSpPr>
          <p:nvPr>
            <p:ph type="title"/>
          </p:nvPr>
        </p:nvSpPr>
        <p:spPr>
          <a:xfrm>
            <a:off x="1537200" y="820800"/>
            <a:ext cx="5260727" cy="1770510"/>
          </a:xfrm>
          <a:prstGeom prst="rect">
            <a:avLst/>
          </a:prstGeom>
        </p:spPr>
        <p:txBody>
          <a:bodyPr lIns="91392" tIns="45690" rIns="91392" bIns="45690" anchor="t" anchorCtr="0">
            <a:normAutofit/>
          </a:bodyPr>
          <a:lstStyle>
            <a:lvl1pPr algn="l">
              <a:lnSpc>
                <a:spcPts val="6800"/>
              </a:lnSpc>
              <a:defRPr sz="7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defRPr sz="1800"/>
            </a:pPr>
            <a:r>
              <a:rPr sz="7300" dirty="0" err="1"/>
              <a:t>Texte</a:t>
            </a:r>
            <a:r>
              <a:rPr sz="7300" dirty="0"/>
              <a:t> du </a:t>
            </a:r>
            <a:r>
              <a:rPr sz="7300" dirty="0" err="1"/>
              <a:t>titre</a:t>
            </a:r>
            <a:endParaRPr sz="7300" dirty="0"/>
          </a:p>
        </p:txBody>
      </p:sp>
      <p:pic>
        <p:nvPicPr>
          <p:cNvPr id="10" name="images pour PPT bxlenv2015 1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8214926" y="7543801"/>
            <a:ext cx="3048000" cy="1168400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1631503" y="5679417"/>
            <a:ext cx="9474016" cy="837593"/>
          </a:xfrm>
          <a:prstGeom prst="rect">
            <a:avLst/>
          </a:prstGeom>
        </p:spPr>
        <p:txBody>
          <a:bodyPr lIns="91392" tIns="45690" rIns="91392" bIns="45690" anchor="t" anchorCtr="0"/>
          <a:lstStyle>
            <a:lvl1pPr marL="0" indent="0" algn="r">
              <a:lnSpc>
                <a:spcPts val="3599"/>
              </a:lnSpc>
              <a:buNone/>
              <a:defRPr sz="2900" b="1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1800"/>
              </a:spcBef>
              <a:buNone/>
              <a:defRPr sz="2100" cap="all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2pPr>
            <a:lvl3pPr marL="888520" indent="0" algn="r">
              <a:spcBef>
                <a:spcPts val="0"/>
              </a:spcBef>
              <a:buNone/>
              <a:defRPr sz="2100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1631515" y="6300193"/>
            <a:ext cx="9504783" cy="914400"/>
          </a:xfrm>
          <a:prstGeom prst="rect">
            <a:avLst/>
          </a:prstGeom>
        </p:spPr>
        <p:txBody>
          <a:bodyPr lIns="91392" tIns="45690" rIns="91392" bIns="4569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2100" cap="all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  <a:lvl2pPr marL="444265" indent="0" algn="l">
              <a:buNone/>
              <a:defRPr/>
            </a:lvl2pPr>
            <a:lvl3pPr marL="888520" indent="0" algn="l">
              <a:buNone/>
              <a:defRPr/>
            </a:lvl3pPr>
            <a:lvl4pPr marL="1332795" indent="0" algn="l">
              <a:buNone/>
              <a:defRPr/>
            </a:lvl4pPr>
            <a:lvl5pPr marL="1777050" indent="0" algn="l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44745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BGE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8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596" tIns="47596" rIns="47596" bIns="47596" numCol="1" spcCol="38078" rtlCol="0" anchor="ctr">
            <a:spAutoFit/>
          </a:bodyPr>
          <a:lstStyle/>
          <a:p>
            <a:pPr algn="ctr" defTabSz="583883" latinLnBrk="1" hangingPunct="0"/>
            <a:endParaRPr lang="fr-FR" sz="21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59" y="2537732"/>
            <a:ext cx="10975658" cy="60356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400">
                <a:solidFill>
                  <a:srgbClr val="4F5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10" y="126999"/>
            <a:ext cx="914399" cy="1397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4155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BGE_Titre et contenu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8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596" tIns="47596" rIns="47596" bIns="47596" numCol="1" spcCol="38078" rtlCol="0" anchor="ctr">
            <a:spAutoFit/>
          </a:bodyPr>
          <a:lstStyle/>
          <a:p>
            <a:pPr algn="ctr" defTabSz="583883" latinLnBrk="1" hangingPunct="0"/>
            <a:endParaRPr lang="fr-FR" sz="21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0771" y="2217107"/>
            <a:ext cx="5252668" cy="60356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F5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3" y="8571602"/>
            <a:ext cx="546552" cy="486918"/>
          </a:xfrm>
          <a:prstGeom prst="rect">
            <a:avLst/>
          </a:prstGeom>
        </p:spPr>
        <p:txBody>
          <a:bodyPr lIns="91392" tIns="45690" rIns="91392" bIns="45690"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pPr defTabSz="1218793"/>
            <a:fld id="{925E31CC-4EF3-4791-93C3-0049C698F9A6}" type="slidenum">
              <a:rPr lang="fr-FR" smtClean="0"/>
              <a:pPr defTabSz="1218793"/>
              <a:t>‹nr.›</a:t>
            </a:fld>
            <a:endParaRPr lang="fr-FR" dirty="0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3"/>
          </p:nvPr>
        </p:nvSpPr>
        <p:spPr>
          <a:xfrm>
            <a:off x="1417640" y="2700338"/>
            <a:ext cx="4175126" cy="4464050"/>
          </a:xfrm>
          <a:prstGeom prst="rect">
            <a:avLst/>
          </a:prstGeom>
        </p:spPr>
        <p:txBody>
          <a:bodyPr lIns="91392" tIns="45690" rIns="91392" bIns="45690"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10" y="126999"/>
            <a:ext cx="914399" cy="1397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9170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BGE_Titre et conten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8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596" tIns="47596" rIns="47596" bIns="47596" numCol="1" spcCol="38078" rtlCol="0" anchor="ctr">
            <a:spAutoFit/>
          </a:bodyPr>
          <a:lstStyle/>
          <a:p>
            <a:pPr algn="ctr" defTabSz="583883" latinLnBrk="1" hangingPunct="0"/>
            <a:endParaRPr lang="fr-FR" sz="21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1417640" y="2052514"/>
            <a:ext cx="3959870" cy="5976664"/>
          </a:xfrm>
          <a:prstGeom prst="rect">
            <a:avLst/>
          </a:prstGeom>
        </p:spPr>
        <p:txBody>
          <a:bodyPr lIns="91392" tIns="45690" rIns="91392" bIns="45690"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5716810" y="3538803"/>
            <a:ext cx="5761011" cy="914400"/>
          </a:xfrm>
          <a:prstGeom prst="rect">
            <a:avLst/>
          </a:prstGeom>
        </p:spPr>
        <p:txBody>
          <a:bodyPr lIns="91392" tIns="45690" rIns="91392" bIns="45690"/>
          <a:lstStyle>
            <a:lvl1pPr marL="0" indent="0">
              <a:buNone/>
              <a:defRPr sz="2400" baseline="0">
                <a:solidFill>
                  <a:srgbClr val="00799D"/>
                </a:solidFill>
                <a:latin typeface="Arial Bold"/>
              </a:defRPr>
            </a:lvl1pPr>
            <a:lvl2pPr marL="190701" indent="-190701" defTabSz="0">
              <a:buFont typeface="Arial" pitchFamily="34" charset="0"/>
              <a:buChar char="•"/>
              <a:defRPr sz="2400" baseline="0">
                <a:solidFill>
                  <a:srgbClr val="4F5057"/>
                </a:solidFill>
                <a:latin typeface="Arial" pitchFamily="34" charset="0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5716801" y="4068591"/>
            <a:ext cx="5689600" cy="1584324"/>
          </a:xfrm>
          <a:prstGeom prst="rect">
            <a:avLst/>
          </a:prstGeom>
        </p:spPr>
        <p:txBody>
          <a:bodyPr lIns="91392" tIns="45690" rIns="91392" bIns="45690">
            <a:normAutofit/>
          </a:bodyPr>
          <a:lstStyle>
            <a:lvl1pPr marL="190701" indent="-190701" defTabSz="190701">
              <a:defRPr sz="2400" baseline="0">
                <a:solidFill>
                  <a:srgbClr val="4F5057"/>
                </a:solidFill>
                <a:latin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13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10" y="126999"/>
            <a:ext cx="914399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3" y="8571602"/>
            <a:ext cx="546552" cy="486918"/>
          </a:xfrm>
          <a:prstGeom prst="rect">
            <a:avLst/>
          </a:prstGeom>
        </p:spPr>
        <p:txBody>
          <a:bodyPr lIns="91392" tIns="45690" rIns="91392" bIns="45690"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pPr defTabSz="1218793"/>
            <a:fld id="{925E31CC-4EF3-4791-93C3-0049C698F9A6}" type="slidenum">
              <a:rPr lang="fr-FR" smtClean="0"/>
              <a:pPr defTabSz="1218793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0670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BGE_Titre et contenu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8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596" tIns="47596" rIns="47596" bIns="47596" numCol="1" spcCol="38078" rtlCol="0" anchor="ctr">
            <a:spAutoFit/>
          </a:bodyPr>
          <a:lstStyle/>
          <a:p>
            <a:pPr algn="ctr" defTabSz="583883" latinLnBrk="1" hangingPunct="0"/>
            <a:endParaRPr lang="fr-FR" sz="21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69" y="2537732"/>
            <a:ext cx="9766179" cy="59235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400">
                <a:solidFill>
                  <a:srgbClr val="4F5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10" y="126999"/>
            <a:ext cx="914399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3" y="8571602"/>
            <a:ext cx="546552" cy="486918"/>
          </a:xfrm>
          <a:prstGeom prst="rect">
            <a:avLst/>
          </a:prstGeom>
        </p:spPr>
        <p:txBody>
          <a:bodyPr lIns="91392" tIns="45690" rIns="91392" bIns="45690"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pPr defTabSz="1218793"/>
            <a:fld id="{925E31CC-4EF3-4791-93C3-0049C698F9A6}" type="slidenum">
              <a:rPr lang="fr-FR" smtClean="0"/>
              <a:pPr defTabSz="1218793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5443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BGE_Titr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8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596" tIns="47596" rIns="47596" bIns="47596" numCol="1" spcCol="38078" rtlCol="0" anchor="ctr">
            <a:spAutoFit/>
          </a:bodyPr>
          <a:lstStyle/>
          <a:p>
            <a:pPr algn="ctr" defTabSz="583883" latinLnBrk="1" hangingPunct="0"/>
            <a:endParaRPr lang="fr-FR" sz="21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3"/>
          </p:nvPr>
        </p:nvSpPr>
        <p:spPr>
          <a:xfrm>
            <a:off x="1417638" y="2700338"/>
            <a:ext cx="9575800" cy="4464050"/>
          </a:xfrm>
          <a:prstGeom prst="rect">
            <a:avLst/>
          </a:prstGeom>
        </p:spPr>
        <p:txBody>
          <a:bodyPr lIns="91392" tIns="45690" rIns="91392" bIns="45690"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10" y="126999"/>
            <a:ext cx="914399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3" y="8571602"/>
            <a:ext cx="546552" cy="486918"/>
          </a:xfrm>
          <a:prstGeom prst="rect">
            <a:avLst/>
          </a:prstGeom>
        </p:spPr>
        <p:txBody>
          <a:bodyPr lIns="91392" tIns="45690" rIns="91392" bIns="45690"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pPr defTabSz="1218793"/>
            <a:fld id="{925E31CC-4EF3-4791-93C3-0049C698F9A6}" type="slidenum">
              <a:rPr lang="fr-FR" smtClean="0"/>
              <a:pPr defTabSz="1218793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301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BGE_Titre et contenu a niv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8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596" tIns="47596" rIns="47596" bIns="47596" numCol="1" spcCol="38078" rtlCol="0" anchor="ctr">
            <a:spAutoFit/>
          </a:bodyPr>
          <a:lstStyle/>
          <a:p>
            <a:pPr algn="ctr" defTabSz="583883" latinLnBrk="1" hangingPunct="0"/>
            <a:endParaRPr lang="fr-FR" sz="21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1504800" y="2491209"/>
            <a:ext cx="4319999" cy="4680001"/>
          </a:xfrm>
          <a:prstGeom prst="rect">
            <a:avLst/>
          </a:prstGeom>
        </p:spPr>
        <p:txBody>
          <a:bodyPr lIns="91392" tIns="45690" rIns="91392" bIns="45690"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13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10" y="126999"/>
            <a:ext cx="914399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6440411" y="2656801"/>
            <a:ext cx="4769755" cy="4868323"/>
          </a:xfrm>
          <a:prstGeom prst="rect">
            <a:avLst/>
          </a:prstGeom>
        </p:spPr>
        <p:txBody>
          <a:bodyPr lIns="91392" tIns="45690" rIns="91392" bIns="45690"/>
          <a:lstStyle>
            <a:lvl1pPr marL="230274" indent="-230274" defTabSz="582890">
              <a:defRPr sz="2400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  <a:lvl2pPr marL="456955" indent="-230274" defTabSz="582890">
              <a:buClr>
                <a:srgbClr val="77B726"/>
              </a:buClr>
              <a:buSzPct val="80000"/>
              <a:buFont typeface="Wingdings 3" pitchFamily="18" charset="2"/>
              <a:buChar char=""/>
              <a:defRPr sz="2000" baseline="0">
                <a:solidFill>
                  <a:srgbClr val="4F5057"/>
                </a:solidFill>
                <a:latin typeface="Arial" pitchFamily="34" charset="0"/>
              </a:defRPr>
            </a:lvl2pPr>
            <a:lvl3pPr marL="687231" indent="-230274" defTabSz="582890">
              <a:buClr>
                <a:srgbClr val="00799D"/>
              </a:buClr>
              <a:buFont typeface="Verdana" pitchFamily="34" charset="0"/>
              <a:buChar char="–"/>
              <a:defRPr sz="1700" baseline="0">
                <a:solidFill>
                  <a:srgbClr val="00799D"/>
                </a:solidFill>
                <a:latin typeface="Arial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3" y="8571602"/>
            <a:ext cx="546552" cy="486918"/>
          </a:xfrm>
          <a:prstGeom prst="rect">
            <a:avLst/>
          </a:prstGeom>
        </p:spPr>
        <p:txBody>
          <a:bodyPr lIns="91392" tIns="45690" rIns="91392" bIns="45690"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pPr defTabSz="1218793"/>
            <a:fld id="{925E31CC-4EF3-4791-93C3-0049C698F9A6}" type="slidenum">
              <a:rPr lang="fr-FR" smtClean="0"/>
              <a:pPr defTabSz="1218793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0017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BGE_Image vierge + Pie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8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596" tIns="47596" rIns="47596" bIns="47596" numCol="1" spcCol="38078" rtlCol="0" anchor="ctr">
            <a:spAutoFit/>
          </a:bodyPr>
          <a:lstStyle/>
          <a:p>
            <a:pPr algn="ctr" defTabSz="583883" latinLnBrk="1" hangingPunct="0"/>
            <a:endParaRPr lang="fr-FR" sz="21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50811" y="8132402"/>
            <a:ext cx="10442637" cy="91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rgbClr val="4F5057"/>
                </a:solidFill>
                <a:latin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79934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BGE_Image + Pie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8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596" tIns="47596" rIns="47596" bIns="47596" numCol="1" spcCol="38078" rtlCol="0" anchor="ctr">
            <a:spAutoFit/>
          </a:bodyPr>
          <a:lstStyle/>
          <a:p>
            <a:pPr algn="ctr" defTabSz="583883" latinLnBrk="1" hangingPunct="0"/>
            <a:endParaRPr lang="fr-FR" sz="21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50811" y="8132402"/>
            <a:ext cx="10442637" cy="91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rgbClr val="4F5057"/>
                </a:solidFill>
                <a:latin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5" name="YG_3852-498-low.tif"/>
          <p:cNvPicPr/>
          <p:nvPr userDrawn="1"/>
        </p:nvPicPr>
        <p:blipFill>
          <a:blip r:embed="rId2">
            <a:extLst/>
          </a:blip>
          <a:srcRect l="917" t="10868" r="917" b="4272"/>
          <a:stretch>
            <a:fillRect/>
          </a:stretch>
        </p:blipFill>
        <p:spPr>
          <a:xfrm>
            <a:off x="-7008" y="-13781"/>
            <a:ext cx="12206016" cy="7904802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images pour PPT bxlenv2015 6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8991601" y="2997201"/>
            <a:ext cx="3302001" cy="1168400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Shape 110"/>
          <p:cNvSpPr/>
          <p:nvPr userDrawn="1"/>
        </p:nvSpPr>
        <p:spPr>
          <a:xfrm rot="16200000">
            <a:off x="-3067693" y="3897288"/>
            <a:ext cx="6397334" cy="3731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wrap="none" lIns="47596" tIns="47596" rIns="47596" bIns="47596" anchor="ctr">
            <a:spAutoFit/>
          </a:bodyPr>
          <a:lstStyle>
            <a:lvl1pPr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1218793">
              <a:defRPr sz="1800">
                <a:solidFill>
                  <a:srgbClr val="000000"/>
                </a:solidFill>
              </a:defRPr>
            </a:pPr>
            <a:r>
              <a:rPr lang="nl-BE" dirty="0">
                <a:solidFill>
                  <a:srgbClr val="000000"/>
                </a:solidFill>
              </a:rPr>
              <a:t>Foto: Y. Glavie en Architecten : Cepezed/Samyn and Partners</a:t>
            </a:r>
          </a:p>
        </p:txBody>
      </p:sp>
      <p:pic>
        <p:nvPicPr>
          <p:cNvPr id="9" name="images pour PPT bxlenv2015 4.pdf"/>
          <p:cNvPicPr/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7354093"/>
            <a:ext cx="12192000" cy="558801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758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336" y="5876892"/>
            <a:ext cx="10365899" cy="181641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336" y="3876295"/>
            <a:ext cx="10365899" cy="200059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1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7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541E-E654-40FD-B71B-02AD8D8BA62A}" type="datetimeFigureOut">
              <a:rPr lang="fr-BE" smtClean="0"/>
              <a:t>12/09/2018</a:t>
            </a:fld>
            <a:endParaRPr lang="fr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CE81-C8C0-454C-A779-614A095C1C8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0334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BGE_ Slide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" y="-823398"/>
            <a:ext cx="12190476" cy="9968255"/>
          </a:xfrm>
          <a:prstGeom prst="rect">
            <a:avLst/>
          </a:prstGeom>
        </p:spPr>
      </p:pic>
      <p:sp>
        <p:nvSpPr>
          <p:cNvPr id="8" name="Shape 6"/>
          <p:cNvSpPr>
            <a:spLocks noGrp="1"/>
          </p:cNvSpPr>
          <p:nvPr>
            <p:ph type="body" idx="1" hasCustomPrompt="1"/>
          </p:nvPr>
        </p:nvSpPr>
        <p:spPr>
          <a:xfrm>
            <a:off x="1537209" y="2854809"/>
            <a:ext cx="4468799" cy="1059657"/>
          </a:xfrm>
          <a:prstGeom prst="rect">
            <a:avLst/>
          </a:prstGeom>
        </p:spPr>
        <p:txBody>
          <a:bodyPr lIns="91398" tIns="45694" rIns="91398" bIns="45694" anchor="t">
            <a:normAutofit/>
          </a:bodyPr>
          <a:lstStyle>
            <a:lvl1pPr marL="0" indent="0" algn="l">
              <a:lnSpc>
                <a:spcPts val="3399"/>
              </a:lnSpc>
              <a:spcBef>
                <a:spcPts val="0"/>
              </a:spcBef>
              <a:buSzTx/>
              <a:buNone/>
              <a:defRPr sz="3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228488" algn="ctr">
              <a:spcBef>
                <a:spcPts val="0"/>
              </a:spcBef>
              <a:buSzTx/>
              <a:buNone/>
              <a:defRPr sz="2900"/>
            </a:lvl2pPr>
            <a:lvl3pPr marL="0" indent="456986" algn="ctr">
              <a:spcBef>
                <a:spcPts val="0"/>
              </a:spcBef>
              <a:buSzTx/>
              <a:buNone/>
              <a:defRPr sz="2900"/>
            </a:lvl3pPr>
            <a:lvl4pPr marL="0" indent="685478" algn="ctr">
              <a:spcBef>
                <a:spcPts val="0"/>
              </a:spcBef>
              <a:buSzTx/>
              <a:buNone/>
              <a:defRPr sz="2900"/>
            </a:lvl4pPr>
            <a:lvl5pPr marL="0" indent="913971" algn="ctr">
              <a:spcBef>
                <a:spcPts val="0"/>
              </a:spcBef>
              <a:buSzTx/>
              <a:buNone/>
              <a:defRPr sz="2900"/>
            </a:lvl5pPr>
          </a:lstStyle>
          <a:p>
            <a:pPr lvl="0">
              <a:defRPr sz="1800"/>
            </a:pPr>
            <a:r>
              <a:rPr sz="2900" dirty="0" err="1"/>
              <a:t>Texte</a:t>
            </a:r>
            <a:r>
              <a:rPr sz="2900" dirty="0"/>
              <a:t> </a:t>
            </a:r>
            <a:r>
              <a:rPr sz="2900" dirty="0" err="1"/>
              <a:t>niveau</a:t>
            </a:r>
            <a:r>
              <a:rPr sz="2900" dirty="0"/>
              <a:t> </a:t>
            </a:r>
            <a:r>
              <a:rPr sz="2900" dirty="0" smtClean="0"/>
              <a:t>1</a:t>
            </a:r>
            <a:endParaRPr sz="2900" dirty="0"/>
          </a:p>
        </p:txBody>
      </p:sp>
      <p:sp>
        <p:nvSpPr>
          <p:cNvPr id="9" name="Shape 5"/>
          <p:cNvSpPr>
            <a:spLocks noGrp="1"/>
          </p:cNvSpPr>
          <p:nvPr>
            <p:ph type="title"/>
          </p:nvPr>
        </p:nvSpPr>
        <p:spPr>
          <a:xfrm>
            <a:off x="1537200" y="820800"/>
            <a:ext cx="5260727" cy="1770510"/>
          </a:xfrm>
          <a:prstGeom prst="rect">
            <a:avLst/>
          </a:prstGeom>
        </p:spPr>
        <p:txBody>
          <a:bodyPr lIns="91398" tIns="45694" rIns="91398" bIns="45694" anchor="t" anchorCtr="0">
            <a:normAutofit/>
          </a:bodyPr>
          <a:lstStyle>
            <a:lvl1pPr algn="l">
              <a:lnSpc>
                <a:spcPts val="6800"/>
              </a:lnSpc>
              <a:defRPr sz="7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defRPr sz="1800"/>
            </a:pPr>
            <a:r>
              <a:rPr sz="7300" dirty="0" err="1"/>
              <a:t>Texte</a:t>
            </a:r>
            <a:r>
              <a:rPr sz="7300" dirty="0"/>
              <a:t> du </a:t>
            </a:r>
            <a:r>
              <a:rPr sz="7300" dirty="0" err="1"/>
              <a:t>titre</a:t>
            </a:r>
            <a:endParaRPr sz="7300" dirty="0"/>
          </a:p>
        </p:txBody>
      </p:sp>
      <p:pic>
        <p:nvPicPr>
          <p:cNvPr id="10" name="images pour PPT bxlenv2015 1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8214926" y="7543801"/>
            <a:ext cx="3048000" cy="1168400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1631503" y="5679417"/>
            <a:ext cx="9474016" cy="837593"/>
          </a:xfrm>
          <a:prstGeom prst="rect">
            <a:avLst/>
          </a:prstGeom>
        </p:spPr>
        <p:txBody>
          <a:bodyPr lIns="91398" tIns="45694" rIns="91398" bIns="45694" anchor="t" anchorCtr="0"/>
          <a:lstStyle>
            <a:lvl1pPr marL="0" indent="0" algn="r">
              <a:lnSpc>
                <a:spcPts val="3599"/>
              </a:lnSpc>
              <a:buNone/>
              <a:defRPr sz="2900" b="1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1800"/>
              </a:spcBef>
              <a:buNone/>
              <a:defRPr sz="2100" cap="all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2pPr>
            <a:lvl3pPr marL="888580" indent="0" algn="r">
              <a:spcBef>
                <a:spcPts val="0"/>
              </a:spcBef>
              <a:buNone/>
              <a:defRPr sz="2100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1631513" y="6300193"/>
            <a:ext cx="9504783" cy="914400"/>
          </a:xfrm>
          <a:prstGeom prst="rect">
            <a:avLst/>
          </a:prstGeom>
        </p:spPr>
        <p:txBody>
          <a:bodyPr lIns="91398" tIns="45694" rIns="91398" bIns="45694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2100" cap="all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  <a:lvl2pPr marL="444294" indent="0" algn="l">
              <a:buNone/>
              <a:defRPr/>
            </a:lvl2pPr>
            <a:lvl3pPr marL="888580" indent="0" algn="l">
              <a:buNone/>
              <a:defRPr/>
            </a:lvl3pPr>
            <a:lvl4pPr marL="1332883" indent="0" algn="l">
              <a:buNone/>
              <a:defRPr/>
            </a:lvl4pPr>
            <a:lvl5pPr marL="1777169" indent="0" algn="l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0817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BGE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7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00" tIns="47600" rIns="47600" bIns="47600" numCol="1" spcCol="38081" rtlCol="0" anchor="ctr">
            <a:spAutoFit/>
          </a:bodyPr>
          <a:lstStyle/>
          <a:p>
            <a:pPr marL="0" marR="0" indent="0" algn="ctr" defTabSz="5839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59" y="2537731"/>
            <a:ext cx="10975658" cy="60356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400">
                <a:solidFill>
                  <a:srgbClr val="4F5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9" y="126999"/>
            <a:ext cx="914399" cy="1397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650731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BGE_Titre et contenu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7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00" tIns="47600" rIns="47600" bIns="47600" numCol="1" spcCol="38081" rtlCol="0" anchor="ctr">
            <a:spAutoFit/>
          </a:bodyPr>
          <a:lstStyle/>
          <a:p>
            <a:pPr marL="0" marR="0" indent="0" algn="ctr" defTabSz="5839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0771" y="2217106"/>
            <a:ext cx="5252668" cy="60356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F5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3" y="8571602"/>
            <a:ext cx="546552" cy="486918"/>
          </a:xfrm>
          <a:prstGeom prst="rect">
            <a:avLst/>
          </a:prstGeom>
        </p:spPr>
        <p:txBody>
          <a:bodyPr lIns="91398" tIns="45694" rIns="91398" bIns="45694"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fld id="{925E31CC-4EF3-4791-93C3-0049C698F9A6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3"/>
          </p:nvPr>
        </p:nvSpPr>
        <p:spPr>
          <a:xfrm>
            <a:off x="1417640" y="2700338"/>
            <a:ext cx="4175126" cy="4464050"/>
          </a:xfrm>
          <a:prstGeom prst="rect">
            <a:avLst/>
          </a:prstGeom>
        </p:spPr>
        <p:txBody>
          <a:bodyPr lIns="91398" tIns="45694" rIns="91398" bIns="45694"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9" y="126999"/>
            <a:ext cx="914399" cy="1397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2199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BGE_Titre et conten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7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00" tIns="47600" rIns="47600" bIns="47600" numCol="1" spcCol="38081" rtlCol="0" anchor="ctr">
            <a:spAutoFit/>
          </a:bodyPr>
          <a:lstStyle/>
          <a:p>
            <a:pPr marL="0" marR="0" indent="0" algn="ctr" defTabSz="5839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1417640" y="2052514"/>
            <a:ext cx="3959870" cy="5976664"/>
          </a:xfrm>
          <a:prstGeom prst="rect">
            <a:avLst/>
          </a:prstGeom>
        </p:spPr>
        <p:txBody>
          <a:bodyPr lIns="91398" tIns="45694" rIns="91398" bIns="45694"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5716809" y="3538803"/>
            <a:ext cx="5761011" cy="914400"/>
          </a:xfrm>
          <a:prstGeom prst="rect">
            <a:avLst/>
          </a:prstGeom>
        </p:spPr>
        <p:txBody>
          <a:bodyPr lIns="91398" tIns="45694" rIns="91398" bIns="45694"/>
          <a:lstStyle>
            <a:lvl1pPr marL="0" indent="0">
              <a:buNone/>
              <a:defRPr sz="2400" baseline="0">
                <a:solidFill>
                  <a:srgbClr val="00799D"/>
                </a:solidFill>
                <a:latin typeface="Arial Bold"/>
              </a:defRPr>
            </a:lvl1pPr>
            <a:lvl2pPr marL="190713" indent="-190713" defTabSz="0">
              <a:buFont typeface="Arial" pitchFamily="34" charset="0"/>
              <a:buChar char="•"/>
              <a:defRPr sz="2400" baseline="0">
                <a:solidFill>
                  <a:srgbClr val="4F5057"/>
                </a:solidFill>
                <a:latin typeface="Arial" pitchFamily="34" charset="0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5716801" y="4068591"/>
            <a:ext cx="5689600" cy="1584324"/>
          </a:xfrm>
          <a:prstGeom prst="rect">
            <a:avLst/>
          </a:prstGeom>
        </p:spPr>
        <p:txBody>
          <a:bodyPr lIns="91398" tIns="45694" rIns="91398" bIns="45694">
            <a:normAutofit/>
          </a:bodyPr>
          <a:lstStyle>
            <a:lvl1pPr marL="190713" indent="-190713" defTabSz="190713">
              <a:defRPr sz="2400" baseline="0">
                <a:solidFill>
                  <a:srgbClr val="4F5057"/>
                </a:solidFill>
                <a:latin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13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9" y="126999"/>
            <a:ext cx="914399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3" y="8571602"/>
            <a:ext cx="546552" cy="486918"/>
          </a:xfrm>
          <a:prstGeom prst="rect">
            <a:avLst/>
          </a:prstGeom>
        </p:spPr>
        <p:txBody>
          <a:bodyPr lIns="91398" tIns="45694" rIns="91398" bIns="45694"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fld id="{925E31CC-4EF3-4791-93C3-0049C698F9A6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2261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BGE_Titre et contenu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7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00" tIns="47600" rIns="47600" bIns="47600" numCol="1" spcCol="38081" rtlCol="0" anchor="ctr">
            <a:spAutoFit/>
          </a:bodyPr>
          <a:lstStyle/>
          <a:p>
            <a:pPr marL="0" marR="0" indent="0" algn="ctr" defTabSz="5839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68" y="2537730"/>
            <a:ext cx="9766179" cy="59235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400">
                <a:solidFill>
                  <a:srgbClr val="4F5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9" y="126999"/>
            <a:ext cx="914399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3" y="8571602"/>
            <a:ext cx="546552" cy="486918"/>
          </a:xfrm>
          <a:prstGeom prst="rect">
            <a:avLst/>
          </a:prstGeom>
        </p:spPr>
        <p:txBody>
          <a:bodyPr lIns="91398" tIns="45694" rIns="91398" bIns="45694"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fld id="{925E31CC-4EF3-4791-93C3-0049C698F9A6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894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BGE_Titr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7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00" tIns="47600" rIns="47600" bIns="47600" numCol="1" spcCol="38081" rtlCol="0" anchor="ctr">
            <a:spAutoFit/>
          </a:bodyPr>
          <a:lstStyle/>
          <a:p>
            <a:pPr marL="0" marR="0" indent="0" algn="ctr" defTabSz="5839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3"/>
          </p:nvPr>
        </p:nvSpPr>
        <p:spPr>
          <a:xfrm>
            <a:off x="1417638" y="2700338"/>
            <a:ext cx="9575800" cy="4464050"/>
          </a:xfrm>
          <a:prstGeom prst="rect">
            <a:avLst/>
          </a:prstGeom>
        </p:spPr>
        <p:txBody>
          <a:bodyPr lIns="91398" tIns="45694" rIns="91398" bIns="45694"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9" y="126999"/>
            <a:ext cx="914399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3" y="8571602"/>
            <a:ext cx="546552" cy="486918"/>
          </a:xfrm>
          <a:prstGeom prst="rect">
            <a:avLst/>
          </a:prstGeom>
        </p:spPr>
        <p:txBody>
          <a:bodyPr lIns="91398" tIns="45694" rIns="91398" bIns="45694"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fld id="{925E31CC-4EF3-4791-93C3-0049C698F9A6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068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BGE_Titre et contenu a niv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7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00" tIns="47600" rIns="47600" bIns="47600" numCol="1" spcCol="38081" rtlCol="0" anchor="ctr">
            <a:spAutoFit/>
          </a:bodyPr>
          <a:lstStyle/>
          <a:p>
            <a:pPr marL="0" marR="0" indent="0" algn="ctr" defTabSz="5839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1504800" y="2491208"/>
            <a:ext cx="4319999" cy="4680001"/>
          </a:xfrm>
          <a:prstGeom prst="rect">
            <a:avLst/>
          </a:prstGeom>
        </p:spPr>
        <p:txBody>
          <a:bodyPr lIns="91398" tIns="45694" rIns="91398" bIns="45694"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13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9" y="126999"/>
            <a:ext cx="914399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6440409" y="2656801"/>
            <a:ext cx="4769755" cy="4868323"/>
          </a:xfrm>
          <a:prstGeom prst="rect">
            <a:avLst/>
          </a:prstGeom>
        </p:spPr>
        <p:txBody>
          <a:bodyPr lIns="91398" tIns="45694" rIns="91398" bIns="45694"/>
          <a:lstStyle>
            <a:lvl1pPr marL="230290" indent="-230290" defTabSz="582929">
              <a:defRPr sz="2400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  <a:lvl2pPr marL="456986" indent="-230290" defTabSz="582929">
              <a:buClr>
                <a:srgbClr val="77B726"/>
              </a:buClr>
              <a:buSzPct val="80000"/>
              <a:buFont typeface="Wingdings 3" pitchFamily="18" charset="2"/>
              <a:buChar char=""/>
              <a:defRPr sz="2000" baseline="0">
                <a:solidFill>
                  <a:srgbClr val="4F5057"/>
                </a:solidFill>
                <a:latin typeface="Arial" pitchFamily="34" charset="0"/>
              </a:defRPr>
            </a:lvl2pPr>
            <a:lvl3pPr marL="687277" indent="-230290" defTabSz="582929">
              <a:buClr>
                <a:srgbClr val="00799D"/>
              </a:buClr>
              <a:buFont typeface="Verdana" pitchFamily="34" charset="0"/>
              <a:buChar char="–"/>
              <a:defRPr sz="1700" baseline="0">
                <a:solidFill>
                  <a:srgbClr val="00799D"/>
                </a:solidFill>
                <a:latin typeface="Arial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3" y="8571602"/>
            <a:ext cx="546552" cy="486918"/>
          </a:xfrm>
          <a:prstGeom prst="rect">
            <a:avLst/>
          </a:prstGeom>
        </p:spPr>
        <p:txBody>
          <a:bodyPr lIns="91398" tIns="45694" rIns="91398" bIns="45694"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fld id="{925E31CC-4EF3-4791-93C3-0049C698F9A6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121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BGE_Image vierge + Pie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7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00" tIns="47600" rIns="47600" bIns="47600" numCol="1" spcCol="38081" rtlCol="0" anchor="ctr">
            <a:spAutoFit/>
          </a:bodyPr>
          <a:lstStyle/>
          <a:p>
            <a:pPr marL="0" marR="0" indent="0" algn="ctr" defTabSz="5839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50810" y="8132402"/>
            <a:ext cx="10442637" cy="91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rgbClr val="4F5057"/>
                </a:solidFill>
                <a:latin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47552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BGE_Image + Pie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5" y="4359747"/>
            <a:ext cx="12193200" cy="424523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00" tIns="47600" rIns="47600" bIns="47600" numCol="1" spcCol="38081" rtlCol="0" anchor="ctr">
            <a:spAutoFit/>
          </a:bodyPr>
          <a:lstStyle/>
          <a:p>
            <a:pPr marL="0" marR="0" indent="0" algn="ctr" defTabSz="5839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50810" y="8132402"/>
            <a:ext cx="10442637" cy="91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rgbClr val="4F5057"/>
                </a:solidFill>
                <a:latin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5" name="YG_3852-498-low.tif"/>
          <p:cNvPicPr/>
          <p:nvPr userDrawn="1"/>
        </p:nvPicPr>
        <p:blipFill>
          <a:blip r:embed="rId2">
            <a:extLst/>
          </a:blip>
          <a:srcRect l="917" t="10868" r="917" b="4272"/>
          <a:stretch>
            <a:fillRect/>
          </a:stretch>
        </p:blipFill>
        <p:spPr>
          <a:xfrm>
            <a:off x="-7008" y="-13781"/>
            <a:ext cx="12206016" cy="7904802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images pour PPT bxlenv2015 6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8991601" y="2997201"/>
            <a:ext cx="3302001" cy="1168400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Shape 110"/>
          <p:cNvSpPr/>
          <p:nvPr userDrawn="1"/>
        </p:nvSpPr>
        <p:spPr>
          <a:xfrm rot="16200000">
            <a:off x="-1566349" y="3963931"/>
            <a:ext cx="3394655" cy="2398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00" tIns="47600" rIns="47600" bIns="47600" anchor="ctr">
            <a:spAutoFit/>
          </a:bodyPr>
          <a:lstStyle>
            <a:lvl1pPr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nl-BE" sz="900" dirty="0">
                <a:solidFill>
                  <a:srgbClr val="FFFFFF"/>
                </a:solidFill>
              </a:rPr>
              <a:t>Foto: Y. Glavie en Architecten : Cepezed/Samyn and Partners</a:t>
            </a:r>
          </a:p>
        </p:txBody>
      </p:sp>
      <p:pic>
        <p:nvPicPr>
          <p:cNvPr id="9" name="images pour PPT bxlenv2015 4.pdf"/>
          <p:cNvPicPr/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7354093"/>
            <a:ext cx="12192000" cy="558801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708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759" y="2133975"/>
            <a:ext cx="5386202" cy="603566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9214" y="2133975"/>
            <a:ext cx="5386202" cy="603566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541E-E654-40FD-B71B-02AD8D8BA62A}" type="datetimeFigureOut">
              <a:rPr lang="fr-BE" smtClean="0"/>
              <a:t>12/09/2018</a:t>
            </a:fld>
            <a:endParaRPr lang="fr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CE81-C8C0-454C-A779-614A095C1C8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316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759" y="2047173"/>
            <a:ext cx="5388320" cy="8531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2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599" indent="0">
              <a:buNone/>
              <a:defRPr sz="2100" b="1"/>
            </a:lvl7pPr>
            <a:lvl8pPr marL="4267199" indent="0">
              <a:buNone/>
              <a:defRPr sz="2100" b="1"/>
            </a:lvl8pPr>
            <a:lvl9pPr marL="4876799" indent="0">
              <a:buNone/>
              <a:defRPr sz="21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759" y="2900337"/>
            <a:ext cx="5388320" cy="526929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4984" y="2047173"/>
            <a:ext cx="5390437" cy="8531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2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599" indent="0">
              <a:buNone/>
              <a:defRPr sz="2100" b="1"/>
            </a:lvl7pPr>
            <a:lvl8pPr marL="4267199" indent="0">
              <a:buNone/>
              <a:defRPr sz="2100" b="1"/>
            </a:lvl8pPr>
            <a:lvl9pPr marL="4876799" indent="0">
              <a:buNone/>
              <a:defRPr sz="21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4984" y="2900337"/>
            <a:ext cx="5390437" cy="526929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541E-E654-40FD-B71B-02AD8D8BA62A}" type="datetimeFigureOut">
              <a:rPr lang="fr-BE" smtClean="0"/>
              <a:t>12/09/2018</a:t>
            </a:fld>
            <a:endParaRPr lang="fr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CE81-C8C0-454C-A779-614A095C1C8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929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541E-E654-40FD-B71B-02AD8D8BA62A}" type="datetimeFigureOut">
              <a:rPr lang="fr-BE" smtClean="0"/>
              <a:t>12/09/2018</a:t>
            </a:fld>
            <a:endParaRPr lang="fr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CE81-C8C0-454C-A779-614A095C1C8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219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541E-E654-40FD-B71B-02AD8D8BA62A}" type="datetimeFigureOut">
              <a:rPr lang="fr-BE" smtClean="0"/>
              <a:t>12/09/2018</a:t>
            </a:fld>
            <a:endParaRPr lang="fr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CE81-C8C0-454C-A779-614A095C1C8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955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763" y="364130"/>
            <a:ext cx="4012129" cy="154966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7974" y="364133"/>
            <a:ext cx="6817442" cy="7805506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763" y="1913804"/>
            <a:ext cx="4012129" cy="6255837"/>
          </a:xfrm>
        </p:spPr>
        <p:txBody>
          <a:bodyPr/>
          <a:lstStyle>
            <a:lvl1pPr marL="0" indent="0">
              <a:buNone/>
              <a:defRPr sz="1900"/>
            </a:lvl1pPr>
            <a:lvl2pPr marL="609602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599" indent="0">
              <a:buNone/>
              <a:defRPr sz="1200"/>
            </a:lvl7pPr>
            <a:lvl8pPr marL="4267199" indent="0">
              <a:buNone/>
              <a:defRPr sz="1200"/>
            </a:lvl8pPr>
            <a:lvl9pPr marL="4876799" indent="0">
              <a:buNone/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541E-E654-40FD-B71B-02AD8D8BA62A}" type="datetimeFigureOut">
              <a:rPr lang="fr-BE" smtClean="0"/>
              <a:t>12/09/2018</a:t>
            </a:fld>
            <a:endParaRPr lang="fr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CE81-C8C0-454C-A779-614A095C1C8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681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341" y="6401912"/>
            <a:ext cx="7317105" cy="7557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90341" y="817175"/>
            <a:ext cx="7317105" cy="5487353"/>
          </a:xfrm>
        </p:spPr>
        <p:txBody>
          <a:bodyPr/>
          <a:lstStyle>
            <a:lvl1pPr marL="0" indent="0">
              <a:buNone/>
              <a:defRPr sz="4300"/>
            </a:lvl1pPr>
            <a:lvl2pPr marL="609602" indent="0">
              <a:buNone/>
              <a:defRPr sz="37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599" indent="0">
              <a:buNone/>
              <a:defRPr sz="2700"/>
            </a:lvl7pPr>
            <a:lvl8pPr marL="4267199" indent="0">
              <a:buNone/>
              <a:defRPr sz="2700"/>
            </a:lvl8pPr>
            <a:lvl9pPr marL="4876799" indent="0">
              <a:buNone/>
              <a:defRPr sz="2700"/>
            </a:lvl9pPr>
          </a:lstStyle>
          <a:p>
            <a:endParaRPr lang="fr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90341" y="7157693"/>
            <a:ext cx="7317105" cy="1073336"/>
          </a:xfrm>
        </p:spPr>
        <p:txBody>
          <a:bodyPr/>
          <a:lstStyle>
            <a:lvl1pPr marL="0" indent="0">
              <a:buNone/>
              <a:defRPr sz="1900"/>
            </a:lvl1pPr>
            <a:lvl2pPr marL="609602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599" indent="0">
              <a:buNone/>
              <a:defRPr sz="1200"/>
            </a:lvl7pPr>
            <a:lvl8pPr marL="4267199" indent="0">
              <a:buNone/>
              <a:defRPr sz="1200"/>
            </a:lvl8pPr>
            <a:lvl9pPr marL="4876799" indent="0">
              <a:buNone/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541E-E654-40FD-B71B-02AD8D8BA62A}" type="datetimeFigureOut">
              <a:rPr lang="fr-BE" smtClean="0"/>
              <a:t>12/09/2018</a:t>
            </a:fld>
            <a:endParaRPr lang="fr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CE81-C8C0-454C-A779-614A095C1C8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353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759" y="366247"/>
            <a:ext cx="10975658" cy="152426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759" y="2133975"/>
            <a:ext cx="10975658" cy="603566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760" y="8476607"/>
            <a:ext cx="2845541" cy="486918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541E-E654-40FD-B71B-02AD8D8BA62A}" type="datetimeFigureOut">
              <a:rPr lang="fr-BE" smtClean="0"/>
              <a:t>12/09/2018</a:t>
            </a:fld>
            <a:endParaRPr lang="fr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6685" y="8476607"/>
            <a:ext cx="3861805" cy="486918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9875" y="8476607"/>
            <a:ext cx="2845541" cy="486918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4CE81-C8C0-454C-A779-614A095C1C8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893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49" r:id="rId30"/>
    <p:sldLayoutId id="2147483650" r:id="rId31"/>
    <p:sldLayoutId id="2147483660" r:id="rId32"/>
    <p:sldLayoutId id="2147483661" r:id="rId33"/>
    <p:sldLayoutId id="2147483662" r:id="rId34"/>
    <p:sldLayoutId id="2147483663" r:id="rId35"/>
    <p:sldLayoutId id="2147483665" r:id="rId36"/>
    <p:sldLayoutId id="2147483664" r:id="rId37"/>
    <p:sldLayoutId id="2147483666" r:id="rId38"/>
  </p:sldLayoutIdLs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99" indent="-457199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99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99" indent="-304801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99" indent="-304801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1" indent="-304801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1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99" indent="-304801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1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99" indent="-304801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2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99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99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99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57027" y="972394"/>
            <a:ext cx="5832647" cy="1770510"/>
          </a:xfrm>
        </p:spPr>
        <p:txBody>
          <a:bodyPr>
            <a:normAutofit fontScale="90000"/>
          </a:bodyPr>
          <a:lstStyle/>
          <a:p>
            <a:pPr algn="ctr"/>
            <a:r>
              <a:rPr lang="nl-BE" sz="5300" dirty="0">
                <a:solidFill>
                  <a:srgbClr val="FFFFFF"/>
                </a:solidFill>
                <a:latin typeface="Arial"/>
                <a:sym typeface="Arial"/>
              </a:rPr>
              <a:t>Een m</a:t>
            </a:r>
            <a:r>
              <a:rPr lang="nl-BE" sz="5300" dirty="0" smtClean="0">
                <a:solidFill>
                  <a:srgbClr val="FFFFFF"/>
                </a:solidFill>
                <a:latin typeface="Arial"/>
                <a:sym typeface="Arial"/>
              </a:rPr>
              <a:t>ilieuproject </a:t>
            </a:r>
            <a:br>
              <a:rPr lang="nl-BE" sz="5300" dirty="0" smtClean="0">
                <a:solidFill>
                  <a:srgbClr val="FFFFFF"/>
                </a:solidFill>
                <a:latin typeface="Arial"/>
                <a:sym typeface="Arial"/>
              </a:rPr>
            </a:br>
            <a:r>
              <a:rPr lang="nl-BE" sz="5300" dirty="0" smtClean="0">
                <a:solidFill>
                  <a:srgbClr val="FFFFFF"/>
                </a:solidFill>
                <a:latin typeface="Arial"/>
                <a:sym typeface="Arial"/>
              </a:rPr>
              <a:t>op school voorbereiden</a:t>
            </a:r>
            <a:r>
              <a:rPr dirty="0" smtClean="0"/>
              <a:t/>
            </a:r>
            <a:br>
              <a:rPr dirty="0" smtClean="0"/>
            </a:br>
            <a:endParaRPr lang="nl-BE" sz="4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0"/>
            <a:r>
              <a:rPr lang="nl-BE" sz="3600" dirty="0">
                <a:solidFill>
                  <a:srgbClr val="007890"/>
                </a:solidFill>
                <a:latin typeface="Arial"/>
                <a:sym typeface="Arial"/>
              </a:rPr>
              <a:t>DEPARTEMENT Educatie - Opleiding</a:t>
            </a:r>
            <a:endParaRPr lang="nl-BE" sz="3600" dirty="0">
              <a:solidFill>
                <a:srgbClr val="00789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nl-BE" sz="3600" dirty="0">
                <a:solidFill>
                  <a:srgbClr val="6CB644"/>
                </a:solidFill>
                <a:latin typeface="Arial"/>
                <a:sym typeface="Arial"/>
              </a:rPr>
              <a:t>Afdeling Informatie</a:t>
            </a:r>
          </a:p>
          <a:p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9910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2210" y="756370"/>
            <a:ext cx="10704492" cy="908328"/>
          </a:xfrm>
        </p:spPr>
        <p:txBody>
          <a:bodyPr>
            <a:normAutofit/>
          </a:bodyPr>
          <a:lstStyle/>
          <a:p>
            <a:pPr algn="ctr"/>
            <a:r>
              <a:rPr lang="nl-BE" dirty="0" smtClean="0"/>
              <a:t>Op het programma</a:t>
            </a:r>
            <a:endParaRPr lang="nl-BE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26650" y="2747441"/>
            <a:ext cx="11431578" cy="2101027"/>
          </a:xfrm>
          <a:prstGeom prst="rect">
            <a:avLst/>
          </a:prstGeom>
        </p:spPr>
        <p:txBody>
          <a:bodyPr lIns="0" tIns="0" rIns="0" bIns="0">
            <a:normAutofit fontScale="85000" lnSpcReduction="20000"/>
          </a:bodyPr>
          <a:lstStyle>
            <a:lvl1pPr marL="0" indent="0" algn="l" defTabSz="1219444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400" kern="1200">
                <a:solidFill>
                  <a:srgbClr val="4F5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798" indent="-381076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305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027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749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BE" sz="3300" b="1" dirty="0"/>
              <a:t>   </a:t>
            </a:r>
            <a:r>
              <a:rPr lang="nl-BE" sz="3100" b="1" dirty="0" smtClean="0">
                <a:solidFill>
                  <a:srgbClr val="6CB644"/>
                </a:solidFill>
                <a:latin typeface="+mn-lt"/>
              </a:rPr>
              <a:t>13.</a:t>
            </a:r>
            <a:r>
              <a:rPr lang="nl-BE" sz="3100" b="1" dirty="0" smtClean="0">
                <a:solidFill>
                  <a:srgbClr val="6CB644"/>
                </a:solidFill>
                <a:latin typeface="+mn-lt"/>
              </a:rPr>
              <a:t>40 – 14.30 u. </a:t>
            </a:r>
            <a:endParaRPr lang="nl-BE" sz="3100" b="1" dirty="0">
              <a:solidFill>
                <a:srgbClr val="6CB644"/>
              </a:solidFill>
              <a:latin typeface="+mn-lt"/>
            </a:endParaRPr>
          </a:p>
          <a:p>
            <a:pPr marL="342741" indent="-342741">
              <a:buFont typeface="Arial" panose="020B0604020202020204" pitchFamily="34" charset="0"/>
              <a:buChar char="•"/>
            </a:pPr>
            <a:r>
              <a:rPr lang="nl-BE" sz="2500" dirty="0">
                <a:solidFill>
                  <a:schemeClr val="tx1"/>
                </a:solidFill>
                <a:latin typeface="+mn-lt"/>
              </a:rPr>
              <a:t>Algemene context : </a:t>
            </a:r>
            <a:r>
              <a:rPr lang="nl-BE" sz="2500" dirty="0" err="1">
                <a:solidFill>
                  <a:schemeClr val="tx1"/>
                </a:solidFill>
                <a:latin typeface="+mn-lt"/>
              </a:rPr>
              <a:t>who’s</a:t>
            </a:r>
            <a:r>
              <a:rPr lang="nl-BE" sz="2500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sz="2500" dirty="0" err="1">
                <a:solidFill>
                  <a:schemeClr val="tx1"/>
                </a:solidFill>
                <a:latin typeface="+mn-lt"/>
              </a:rPr>
              <a:t>who</a:t>
            </a:r>
            <a:r>
              <a:rPr lang="nl-BE" sz="2500" dirty="0">
                <a:solidFill>
                  <a:schemeClr val="tx1"/>
                </a:solidFill>
                <a:latin typeface="+mn-lt"/>
              </a:rPr>
              <a:t>  </a:t>
            </a:r>
          </a:p>
          <a:p>
            <a:pPr marL="342741" indent="-342741">
              <a:buFont typeface="Arial" panose="020B0604020202020204" pitchFamily="34" charset="0"/>
              <a:buChar char="•"/>
            </a:pPr>
            <a:r>
              <a:rPr lang="nl-BE" sz="2500" dirty="0">
                <a:solidFill>
                  <a:schemeClr val="tx1"/>
                </a:solidFill>
                <a:latin typeface="+mn-lt"/>
              </a:rPr>
              <a:t>De verschillende profielen in het kader van een project </a:t>
            </a:r>
          </a:p>
          <a:p>
            <a:pPr marL="342741" indent="-342741">
              <a:buFont typeface="Arial" panose="020B0604020202020204" pitchFamily="34" charset="0"/>
              <a:buChar char="•"/>
            </a:pPr>
            <a:r>
              <a:rPr lang="nl-BE" sz="2500" dirty="0">
                <a:solidFill>
                  <a:schemeClr val="tx1"/>
                </a:solidFill>
                <a:latin typeface="+mn-lt"/>
              </a:rPr>
              <a:t>Sleutels voor een geslaagd project: voorstelling van het overzichtsbord, een tool voor projectbeheer, evaluatie en communicatie</a:t>
            </a:r>
          </a:p>
          <a:p>
            <a:r>
              <a:rPr lang="en-US" dirty="0" smtClean="0"/>
              <a:t>		</a:t>
            </a:r>
            <a:r>
              <a:rPr lang="nl-BE" dirty="0" smtClean="0"/>
              <a:t>      </a:t>
            </a:r>
            <a:endParaRPr lang="nl-BE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639930" y="5364882"/>
            <a:ext cx="10449052" cy="1360104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0" indent="0" algn="l" defTabSz="1219444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400" kern="1200">
                <a:solidFill>
                  <a:srgbClr val="4F5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798" indent="-381076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305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027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749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600" dirty="0" smtClean="0"/>
              <a:t> </a:t>
            </a:r>
            <a:r>
              <a:rPr lang="nl-BE" sz="2600" b="1" dirty="0" smtClean="0">
                <a:solidFill>
                  <a:srgbClr val="6CB644"/>
                </a:solidFill>
                <a:latin typeface="+mn-lt"/>
              </a:rPr>
              <a:t>14.40 – 16.30 u.</a:t>
            </a:r>
            <a:r>
              <a:rPr lang="en-US" dirty="0" smtClean="0">
                <a:latin typeface="+mn-lt"/>
              </a:rPr>
              <a:t>	</a:t>
            </a:r>
          </a:p>
          <a:p>
            <a:pPr marL="342741" indent="-342741">
              <a:buFont typeface="Arial" panose="020B0604020202020204" pitchFamily="34" charset="0"/>
              <a:buChar char="•"/>
            </a:pPr>
            <a:r>
              <a:rPr lang="nl-BE" sz="2100" dirty="0">
                <a:solidFill>
                  <a:schemeClr val="tx1"/>
                </a:solidFill>
                <a:latin typeface="+mn-lt"/>
              </a:rPr>
              <a:t>Werkzaamheden volgens het thema van uw </a:t>
            </a:r>
            <a:r>
              <a:rPr lang="nl-BE" sz="2100" dirty="0" smtClean="0">
                <a:solidFill>
                  <a:schemeClr val="tx1"/>
                </a:solidFill>
                <a:latin typeface="+mn-lt"/>
              </a:rPr>
              <a:t>project</a:t>
            </a:r>
          </a:p>
          <a:p>
            <a:pPr marL="342741" indent="-342741">
              <a:buFont typeface="Arial" panose="020B0604020202020204" pitchFamily="34" charset="0"/>
              <a:buChar char="•"/>
            </a:pPr>
            <a:r>
              <a:rPr lang="nl-BE" sz="2100" dirty="0" smtClean="0">
                <a:solidFill>
                  <a:schemeClr val="tx1"/>
                </a:solidFill>
                <a:latin typeface="+mn-lt"/>
              </a:rPr>
              <a:t>Evaluatie</a:t>
            </a:r>
            <a:endParaRPr lang="nl-BE" sz="2100" dirty="0" smtClean="0">
              <a:solidFill>
                <a:schemeClr val="tx1"/>
              </a:solidFill>
              <a:latin typeface="+mn-lt"/>
            </a:endParaRPr>
          </a:p>
          <a:p>
            <a:pPr marL="342741" indent="-342741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tx1"/>
              </a:solidFill>
              <a:latin typeface="+mn-lt"/>
            </a:endParaRPr>
          </a:p>
          <a:p>
            <a:endParaRPr lang="nl-BE" dirty="0"/>
          </a:p>
          <a:p>
            <a:endParaRPr lang="nl-BE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639939" y="6220929"/>
            <a:ext cx="10844483" cy="23779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1219444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400" kern="1200">
                <a:solidFill>
                  <a:srgbClr val="4F5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798" indent="-381076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305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027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749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4009" lvl="1" indent="0">
              <a:buNone/>
            </a:pPr>
            <a:endParaRPr lang="nl-B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" y="67129"/>
            <a:ext cx="5715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7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60" y="568123"/>
            <a:ext cx="10704492" cy="908328"/>
          </a:xfrm>
        </p:spPr>
        <p:txBody>
          <a:bodyPr>
            <a:normAutofit fontScale="90000"/>
          </a:bodyPr>
          <a:lstStyle/>
          <a:p>
            <a:r>
              <a:rPr lang="nl-BE" dirty="0" err="1" smtClean="0"/>
              <a:t>Who’s</a:t>
            </a:r>
            <a:r>
              <a:rPr lang="nl-BE" dirty="0" smtClean="0"/>
              <a:t> </a:t>
            </a:r>
            <a:r>
              <a:rPr lang="nl-BE" dirty="0" err="1" smtClean="0"/>
              <a:t>who</a:t>
            </a:r>
            <a:r>
              <a:rPr lang="nl-BE" dirty="0" smtClean="0"/>
              <a:t>: </a:t>
            </a:r>
            <a:r>
              <a:rPr lang="nl-BE" sz="3600" dirty="0"/>
              <a:t>Kleine institutionele opfrissing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57359" y="2031282"/>
            <a:ext cx="6480721" cy="65019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1219444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400" kern="1200">
                <a:solidFill>
                  <a:srgbClr val="4F5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798" indent="-381076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305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027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749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4009" lvl="1" indent="0">
              <a:buNone/>
            </a:pPr>
            <a:endParaRPr lang="fr-B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4009" lvl="1" indent="0">
              <a:buNone/>
            </a:pPr>
            <a:endParaRPr lang="fr-B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4009" lvl="1" indent="0">
              <a:buNone/>
            </a:pPr>
            <a:endParaRPr lang="fr-B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dirty="0"/>
          </a:p>
        </p:txBody>
      </p:sp>
      <p:sp>
        <p:nvSpPr>
          <p:cNvPr id="10" name="Text Box 5"/>
          <p:cNvSpPr txBox="1">
            <a:spLocks/>
          </p:cNvSpPr>
          <p:nvPr/>
        </p:nvSpPr>
        <p:spPr bwMode="auto">
          <a:xfrm>
            <a:off x="511714" y="1738903"/>
            <a:ext cx="11017224" cy="58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98" tIns="45694" rIns="91398" bIns="45694">
            <a:spAutoFit/>
          </a:bodyPr>
          <a:lstStyle/>
          <a:p>
            <a:pPr algn="ctr" defTabSz="913971" fontAlgn="base">
              <a:spcBef>
                <a:spcPct val="50000"/>
              </a:spcBef>
              <a:spcAft>
                <a:spcPct val="0"/>
              </a:spcAft>
            </a:pPr>
            <a:r>
              <a:rPr lang="nl-BE" altLang="fr-FR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Gill Sans" pitchFamily="124" charset="0"/>
              </a:rPr>
              <a:t>M</a:t>
            </a:r>
            <a:r>
              <a:rPr lang="nl-BE" altLang="fr-FR" sz="3200" b="1" dirty="0" err="1" smtClean="0">
                <a:solidFill>
                  <a:srgbClr val="6CB644"/>
                </a:solidFill>
                <a:sym typeface="Gill Sans" pitchFamily="124" charset="0"/>
              </a:rPr>
              <a:t>ilieu</a:t>
            </a:r>
            <a:r>
              <a:rPr lang="nl-BE" altLang="fr-FR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Gill Sans" pitchFamily="124" charset="0"/>
              </a:rPr>
              <a:t>E</a:t>
            </a:r>
            <a:r>
              <a:rPr lang="nl-BE" altLang="fr-FR" sz="3200" b="1" dirty="0" err="1" smtClean="0">
                <a:solidFill>
                  <a:srgbClr val="6CB644"/>
                </a:solidFill>
                <a:sym typeface="Gill Sans" pitchFamily="124" charset="0"/>
              </a:rPr>
              <a:t>ducatie</a:t>
            </a:r>
            <a:r>
              <a:rPr lang="nl-BE" altLang="fr-FR" sz="3200" b="1" dirty="0" smtClean="0">
                <a:solidFill>
                  <a:srgbClr val="6CB644"/>
                </a:solidFill>
                <a:latin typeface="Gill Sans" pitchFamily="124" charset="0"/>
                <a:sym typeface="Gill Sans" pitchFamily="124" charset="0"/>
              </a:rPr>
              <a:t>  </a:t>
            </a:r>
            <a:endParaRPr lang="nl-BE" altLang="fr-FR" sz="3200" b="1" dirty="0">
              <a:solidFill>
                <a:srgbClr val="6CB644"/>
              </a:solidFill>
              <a:latin typeface="Gill Sans" pitchFamily="124" charset="0"/>
              <a:sym typeface="Gill Sans" pitchFamily="124" charset="0"/>
            </a:endParaRPr>
          </a:p>
        </p:txBody>
      </p:sp>
      <p:sp>
        <p:nvSpPr>
          <p:cNvPr id="13" name="AutoShape 38">
            <a:hlinkClick r:id="" action="ppaction://hlinkshowjump?jump=firstslide" highlightClick="1"/>
          </p:cNvPr>
          <p:cNvSpPr>
            <a:spLocks/>
          </p:cNvSpPr>
          <p:nvPr/>
        </p:nvSpPr>
        <p:spPr bwMode="auto">
          <a:xfrm>
            <a:off x="4479846" y="2905822"/>
            <a:ext cx="2635624" cy="1402526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8" tIns="45694" rIns="91398" bIns="45694" anchor="ctr"/>
          <a:lstStyle/>
          <a:p>
            <a:pPr algn="ctr" defTabSz="913971" fontAlgn="base">
              <a:spcBef>
                <a:spcPct val="0"/>
              </a:spcBef>
              <a:spcAft>
                <a:spcPct val="0"/>
              </a:spcAft>
            </a:pPr>
            <a:endParaRPr lang="nl-BE" sz="4000">
              <a:solidFill>
                <a:srgbClr val="000000"/>
              </a:solidFill>
              <a:latin typeface="Gill Sans" pitchFamily="124" charset="0"/>
              <a:sym typeface="Gill Sans" pitchFamily="124" charset="0"/>
            </a:endParaRPr>
          </a:p>
        </p:txBody>
      </p:sp>
      <p:sp>
        <p:nvSpPr>
          <p:cNvPr id="14" name="Text Box 27"/>
          <p:cNvSpPr txBox="1">
            <a:spLocks/>
          </p:cNvSpPr>
          <p:nvPr/>
        </p:nvSpPr>
        <p:spPr bwMode="auto">
          <a:xfrm flipH="1">
            <a:off x="4261815" y="3409191"/>
            <a:ext cx="2376265" cy="76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98" tIns="45694" rIns="91398" bIns="45694">
            <a:spAutoFit/>
          </a:bodyPr>
          <a:lstStyle/>
          <a:p>
            <a:pPr algn="ctr" defTabSz="913971" fontAlgn="base">
              <a:spcBef>
                <a:spcPct val="50000"/>
              </a:spcBef>
              <a:spcAft>
                <a:spcPct val="0"/>
              </a:spcAft>
            </a:pPr>
            <a:r>
              <a:rPr lang="nl-BE" dirty="0" smtClean="0"/>
              <a:t>       </a:t>
            </a:r>
            <a:r>
              <a:rPr lang="nl-BE" altLang="fr-FR" sz="4400" dirty="0">
                <a:solidFill>
                  <a:schemeClr val="bg1"/>
                </a:solidFill>
                <a:sym typeface="Gill Sans" pitchFamily="124" charset="0"/>
              </a:rPr>
              <a:t>school</a:t>
            </a:r>
          </a:p>
        </p:txBody>
      </p:sp>
      <p:sp>
        <p:nvSpPr>
          <p:cNvPr id="15" name="Text Box 27"/>
          <p:cNvSpPr txBox="1">
            <a:spLocks/>
          </p:cNvSpPr>
          <p:nvPr/>
        </p:nvSpPr>
        <p:spPr bwMode="auto">
          <a:xfrm flipH="1">
            <a:off x="3801541" y="6720908"/>
            <a:ext cx="3864611" cy="76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98" tIns="45694" rIns="91398" bIns="45694">
            <a:spAutoFit/>
          </a:bodyPr>
          <a:lstStyle/>
          <a:p>
            <a:pPr algn="ctr" defTabSz="913971" fontAlgn="base">
              <a:spcBef>
                <a:spcPct val="50000"/>
              </a:spcBef>
              <a:spcAft>
                <a:spcPct val="0"/>
              </a:spcAft>
            </a:pPr>
            <a:r>
              <a:rPr lang="nl-BE" sz="4400" dirty="0" smtClean="0">
                <a:solidFill>
                  <a:srgbClr val="00799D"/>
                </a:solidFill>
              </a:rPr>
              <a:t>   </a:t>
            </a:r>
            <a:r>
              <a:rPr lang="nl-BE" altLang="fr-FR" sz="4400" dirty="0">
                <a:solidFill>
                  <a:schemeClr val="tx2">
                    <a:lumMod val="60000"/>
                    <a:lumOff val="40000"/>
                  </a:schemeClr>
                </a:solidFill>
                <a:sym typeface="Gill Sans" pitchFamily="124" charset="0"/>
              </a:rPr>
              <a:t>Brussel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51" y="4564149"/>
            <a:ext cx="2635623" cy="197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25"/>
          <p:cNvSpPr txBox="1">
            <a:spLocks/>
          </p:cNvSpPr>
          <p:nvPr/>
        </p:nvSpPr>
        <p:spPr bwMode="auto">
          <a:xfrm>
            <a:off x="511715" y="6366997"/>
            <a:ext cx="4724386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98" tIns="45694" rIns="91398" bIns="45694">
            <a:spAutoFit/>
          </a:bodyPr>
          <a:lstStyle/>
          <a:p>
            <a:pPr defTabSz="913971" fontAlgn="base">
              <a:spcBef>
                <a:spcPct val="50000"/>
              </a:spcBef>
              <a:spcAft>
                <a:spcPct val="0"/>
              </a:spcAft>
            </a:pPr>
            <a:r>
              <a:rPr lang="nl-BE" altLang="fr-FR" sz="2800" dirty="0">
                <a:solidFill>
                  <a:srgbClr val="000000"/>
                </a:solidFill>
                <a:sym typeface="Gill Sans" pitchFamily="124" charset="0"/>
              </a:rPr>
              <a:t>Leefmilieu Brussel</a:t>
            </a:r>
            <a:endParaRPr lang="nl-BE" sz="2000" dirty="0">
              <a:solidFill>
                <a:prstClr val="black"/>
              </a:solidFill>
            </a:endParaRPr>
          </a:p>
          <a:p>
            <a:pPr lvl="0"/>
            <a:r>
              <a:rPr lang="nl-BE" sz="2000" dirty="0">
                <a:solidFill>
                  <a:prstClr val="black"/>
                </a:solidFill>
              </a:rPr>
              <a:t>Al de rest </a:t>
            </a:r>
            <a:r>
              <a:rPr lang="fr-BE" sz="2000" dirty="0">
                <a:solidFill>
                  <a:prstClr val="black"/>
                </a:solidFill>
                <a:sym typeface="Wingdings" panose="05000000000000000000" pitchFamily="2" charset="2"/>
              </a:rPr>
              <a:t></a:t>
            </a:r>
            <a:r>
              <a:rPr lang="nl-BE" sz="2000" dirty="0">
                <a:solidFill>
                  <a:prstClr val="black"/>
                </a:solidFill>
                <a:sym typeface="Wingdings" panose="05000000000000000000" pitchFamily="2" charset="2"/>
              </a:rPr>
              <a:t> : geluid, zero afval, </a:t>
            </a:r>
          </a:p>
          <a:p>
            <a:pPr lvl="0"/>
            <a:r>
              <a:rPr lang="nl-BE" sz="2000" dirty="0">
                <a:solidFill>
                  <a:prstClr val="black"/>
                </a:solidFill>
                <a:sym typeface="Wingdings" panose="05000000000000000000" pitchFamily="2" charset="2"/>
              </a:rPr>
              <a:t>duurzame voeding, energie, </a:t>
            </a:r>
          </a:p>
          <a:p>
            <a:pPr lvl="0"/>
            <a:r>
              <a:rPr lang="nl-BE" sz="2000" dirty="0">
                <a:solidFill>
                  <a:prstClr val="black"/>
                </a:solidFill>
                <a:sym typeface="Wingdings" panose="05000000000000000000" pitchFamily="2" charset="2"/>
              </a:rPr>
              <a:t>biodiversiteit en compost </a:t>
            </a:r>
            <a:endParaRPr lang="nl-BE" sz="2000" dirty="0">
              <a:solidFill>
                <a:prstClr val="black"/>
              </a:solidFill>
            </a:endParaRPr>
          </a:p>
          <a:p>
            <a:pPr algn="ctr" defTabSz="913971" fontAlgn="base">
              <a:spcBef>
                <a:spcPct val="50000"/>
              </a:spcBef>
              <a:spcAft>
                <a:spcPct val="0"/>
              </a:spcAft>
            </a:pPr>
            <a:endParaRPr lang="nl-BE" altLang="fr-FR" sz="2000" dirty="0">
              <a:solidFill>
                <a:srgbClr val="000000"/>
              </a:solidFill>
              <a:latin typeface="Gill Sans" pitchFamily="124" charset="0"/>
              <a:sym typeface="Gill Sans" pitchFamily="124" charset="0"/>
            </a:endParaRPr>
          </a:p>
        </p:txBody>
      </p:sp>
      <p:sp>
        <p:nvSpPr>
          <p:cNvPr id="18" name="Text Box 24"/>
          <p:cNvSpPr txBox="1">
            <a:spLocks/>
          </p:cNvSpPr>
          <p:nvPr/>
        </p:nvSpPr>
        <p:spPr bwMode="auto">
          <a:xfrm>
            <a:off x="533664" y="2992170"/>
            <a:ext cx="3816844" cy="147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98" tIns="45694" rIns="91398" bIns="45694">
            <a:spAutoFit/>
          </a:bodyPr>
          <a:lstStyle/>
          <a:p>
            <a:pPr defTabSz="913971" fontAlgn="base">
              <a:spcAft>
                <a:spcPct val="0"/>
              </a:spcAft>
            </a:pPr>
            <a:r>
              <a:rPr lang="nl-BE" altLang="fr-FR" sz="2800" dirty="0">
                <a:solidFill>
                  <a:srgbClr val="000000"/>
                </a:solidFill>
                <a:sym typeface="Gill Sans" pitchFamily="124" charset="0"/>
              </a:rPr>
              <a:t>Brussel Mobiliteit</a:t>
            </a:r>
          </a:p>
          <a:p>
            <a:pPr defTabSz="913971" fontAlgn="base">
              <a:spcAft>
                <a:spcPct val="0"/>
              </a:spcAft>
            </a:pPr>
            <a:r>
              <a:rPr lang="nl-BE" sz="2000" dirty="0"/>
              <a:t>Schoolvervoerplannen</a:t>
            </a:r>
          </a:p>
          <a:p>
            <a:pPr algn="ctr" defTabSz="913971" fontAlgn="base">
              <a:spcBef>
                <a:spcPct val="50000"/>
              </a:spcBef>
              <a:spcAft>
                <a:spcPct val="0"/>
              </a:spcAft>
            </a:pPr>
            <a:endParaRPr lang="nl-BE" altLang="fr-FR" sz="2800" dirty="0">
              <a:solidFill>
                <a:srgbClr val="000000"/>
              </a:solidFill>
              <a:latin typeface="Gill Sans" pitchFamily="124" charset="0"/>
              <a:sym typeface="Gill Sans" pitchFamily="124" charset="0"/>
            </a:endParaRPr>
          </a:p>
        </p:txBody>
      </p:sp>
      <p:sp>
        <p:nvSpPr>
          <p:cNvPr id="19" name="Text Box 22"/>
          <p:cNvSpPr txBox="1">
            <a:spLocks/>
          </p:cNvSpPr>
          <p:nvPr/>
        </p:nvSpPr>
        <p:spPr bwMode="auto">
          <a:xfrm>
            <a:off x="533664" y="4401943"/>
            <a:ext cx="388858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98" tIns="45694" rIns="91398" bIns="45694">
            <a:spAutoFit/>
          </a:bodyPr>
          <a:lstStyle/>
          <a:p>
            <a:pPr defTabSz="913971" fontAlgn="base">
              <a:spcAft>
                <a:spcPct val="0"/>
              </a:spcAft>
            </a:pPr>
            <a:r>
              <a:rPr lang="nl-BE" altLang="fr-FR" sz="2800" dirty="0">
                <a:solidFill>
                  <a:srgbClr val="000000"/>
                </a:solidFill>
                <a:sym typeface="Gill Sans" pitchFamily="124" charset="0"/>
              </a:rPr>
              <a:t>Net Brussel</a:t>
            </a:r>
          </a:p>
          <a:p>
            <a:pPr defTabSz="913971" fontAlgn="base">
              <a:spcAft>
                <a:spcPct val="0"/>
              </a:spcAft>
            </a:pPr>
            <a:r>
              <a:rPr lang="nl-BE" sz="2000" dirty="0"/>
              <a:t>Afvalinzameling en animatieactiviteiten rond netheid/sorteren</a:t>
            </a:r>
          </a:p>
          <a:p>
            <a:pPr algn="ctr" defTabSz="913971" fontAlgn="base">
              <a:spcBef>
                <a:spcPct val="50000"/>
              </a:spcBef>
              <a:spcAft>
                <a:spcPct val="0"/>
              </a:spcAft>
            </a:pPr>
            <a:endParaRPr lang="nl-BE" altLang="fr-FR" sz="2800" dirty="0">
              <a:solidFill>
                <a:srgbClr val="000000"/>
              </a:solidFill>
              <a:latin typeface="Gill Sans" pitchFamily="124" charset="0"/>
              <a:sym typeface="Gill Sans" pitchFamily="124" charset="0"/>
            </a:endParaRPr>
          </a:p>
        </p:txBody>
      </p:sp>
      <p:sp>
        <p:nvSpPr>
          <p:cNvPr id="20" name="Text Box 19"/>
          <p:cNvSpPr txBox="1">
            <a:spLocks/>
          </p:cNvSpPr>
          <p:nvPr/>
        </p:nvSpPr>
        <p:spPr bwMode="auto">
          <a:xfrm>
            <a:off x="7515598" y="4564149"/>
            <a:ext cx="4932719" cy="83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98" tIns="45694" rIns="91398" bIns="45694">
            <a:spAutoFit/>
          </a:bodyPr>
          <a:lstStyle/>
          <a:p>
            <a:pPr defTabSz="913971" fontAlgn="base">
              <a:spcAft>
                <a:spcPct val="0"/>
              </a:spcAft>
            </a:pPr>
            <a:r>
              <a:rPr lang="nl-BE" altLang="fr-FR" sz="2800" dirty="0">
                <a:solidFill>
                  <a:srgbClr val="000000"/>
                </a:solidFill>
                <a:sym typeface="Gill Sans" pitchFamily="124" charset="0"/>
              </a:rPr>
              <a:t>Fédération W-Bxl</a:t>
            </a:r>
          </a:p>
          <a:p>
            <a:pPr defTabSz="913971" fontAlgn="base">
              <a:spcAft>
                <a:spcPct val="0"/>
              </a:spcAft>
            </a:pPr>
            <a:r>
              <a:rPr lang="nl-BE" altLang="fr-FR" sz="2000" kern="0" dirty="0">
                <a:solidFill>
                  <a:srgbClr val="000000"/>
                </a:solidFill>
                <a:sym typeface="Gill Sans" pitchFamily="124" charset="0"/>
              </a:rPr>
              <a:t>Projectoproep, IFC</a:t>
            </a:r>
            <a:endParaRPr lang="nl-BE" altLang="fr-FR" sz="2800" dirty="0">
              <a:solidFill>
                <a:srgbClr val="000000"/>
              </a:solidFill>
              <a:sym typeface="Gill Sans" pitchFamily="124" charset="0"/>
            </a:endParaRPr>
          </a:p>
        </p:txBody>
      </p:sp>
      <p:sp>
        <p:nvSpPr>
          <p:cNvPr id="21" name="Text Box 21"/>
          <p:cNvSpPr txBox="1">
            <a:spLocks/>
          </p:cNvSpPr>
          <p:nvPr/>
        </p:nvSpPr>
        <p:spPr bwMode="auto">
          <a:xfrm>
            <a:off x="7515598" y="2992170"/>
            <a:ext cx="4249738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98" tIns="45694" rIns="91398" bIns="45694">
            <a:spAutoFit/>
          </a:bodyPr>
          <a:lstStyle/>
          <a:p>
            <a:pPr defTabSz="913971" fontAlgn="base">
              <a:spcAft>
                <a:spcPct val="0"/>
              </a:spcAft>
            </a:pPr>
            <a:r>
              <a:rPr lang="nl-BE" altLang="fr-FR" sz="2800" dirty="0">
                <a:solidFill>
                  <a:srgbClr val="000000"/>
                </a:solidFill>
                <a:sym typeface="Gill Sans" pitchFamily="124" charset="0"/>
              </a:rPr>
              <a:t>Vlaamse Gemeenschap</a:t>
            </a:r>
          </a:p>
          <a:p>
            <a:pPr defTabSz="913971" fontAlgn="base">
              <a:spcAft>
                <a:spcPct val="0"/>
              </a:spcAft>
            </a:pPr>
            <a:r>
              <a:rPr lang="nl-BE" dirty="0" smtClean="0"/>
              <a:t> </a:t>
            </a:r>
            <a:r>
              <a:rPr lang="nl-BE" altLang="fr-FR" sz="2000" dirty="0">
                <a:solidFill>
                  <a:srgbClr val="000000"/>
                </a:solidFill>
                <a:sym typeface="Gill Sans" pitchFamily="124" charset="0"/>
              </a:rPr>
              <a:t>MOS-programma, subsidies </a:t>
            </a:r>
          </a:p>
          <a:p>
            <a:pPr algn="ctr" defTabSz="913971" fontAlgn="base">
              <a:spcBef>
                <a:spcPct val="50000"/>
              </a:spcBef>
              <a:spcAft>
                <a:spcPct val="0"/>
              </a:spcAft>
            </a:pPr>
            <a:endParaRPr lang="nl-BE" altLang="fr-FR" sz="2800" dirty="0">
              <a:solidFill>
                <a:srgbClr val="000000"/>
              </a:solidFill>
              <a:latin typeface="Gill Sans" pitchFamily="124" charset="0"/>
              <a:sym typeface="Gill Sans" pitchFamily="124" charset="0"/>
            </a:endParaRPr>
          </a:p>
        </p:txBody>
      </p:sp>
      <p:sp>
        <p:nvSpPr>
          <p:cNvPr id="22" name="Text Box 6"/>
          <p:cNvSpPr txBox="1">
            <a:spLocks/>
          </p:cNvSpPr>
          <p:nvPr/>
        </p:nvSpPr>
        <p:spPr bwMode="auto">
          <a:xfrm>
            <a:off x="7515598" y="6319546"/>
            <a:ext cx="3816350" cy="98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98" tIns="45694" rIns="91398" bIns="45694">
            <a:spAutoFit/>
          </a:bodyPr>
          <a:lstStyle/>
          <a:p>
            <a:pPr defTabSz="913971" fontAlgn="base">
              <a:spcBef>
                <a:spcPct val="50000"/>
              </a:spcBef>
              <a:spcAft>
                <a:spcPct val="0"/>
              </a:spcAft>
            </a:pPr>
            <a:r>
              <a:rPr lang="nl-BE" altLang="fr-FR" sz="2800" dirty="0" smtClean="0">
                <a:solidFill>
                  <a:srgbClr val="000000"/>
                </a:solidFill>
                <a:sym typeface="Gill Sans" pitchFamily="124" charset="0"/>
              </a:rPr>
              <a:t>Netwerken en IM </a:t>
            </a:r>
          </a:p>
          <a:p>
            <a:pPr defTabSz="913971" fontAlgn="base">
              <a:spcBef>
                <a:spcPct val="50000"/>
              </a:spcBef>
              <a:spcAft>
                <a:spcPct val="0"/>
              </a:spcAft>
            </a:pPr>
            <a:r>
              <a:rPr lang="nl-BE" altLang="fr-FR" sz="2000" dirty="0" smtClean="0">
                <a:solidFill>
                  <a:srgbClr val="000000"/>
                </a:solidFill>
                <a:sym typeface="Gill Sans" pitchFamily="124" charset="0"/>
              </a:rPr>
              <a:t>Opleidingen</a:t>
            </a:r>
            <a:r>
              <a:rPr lang="nl-BE" altLang="fr-FR" sz="2000" dirty="0">
                <a:solidFill>
                  <a:srgbClr val="000000"/>
                </a:solidFill>
                <a:sym typeface="Gill Sans" pitchFamily="124" charset="0"/>
              </a:rPr>
              <a:t>, programma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10938" y="2449825"/>
            <a:ext cx="4176463" cy="461665"/>
          </a:xfrm>
          <a:prstGeom prst="rect">
            <a:avLst/>
          </a:prstGeom>
          <a:noFill/>
        </p:spPr>
        <p:txBody>
          <a:bodyPr wrap="square" lIns="91398" tIns="45694" rIns="91398" bIns="45694" rtlCol="0">
            <a:spAutoFit/>
          </a:bodyPr>
          <a:lstStyle/>
          <a:p>
            <a:r>
              <a:rPr lang="nl-B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Gemeenschapsbevoegdheid</a:t>
            </a:r>
            <a:endParaRPr lang="nl-B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3673" y="2444156"/>
            <a:ext cx="4611309" cy="461665"/>
          </a:xfrm>
          <a:prstGeom prst="rect">
            <a:avLst/>
          </a:prstGeom>
          <a:noFill/>
        </p:spPr>
        <p:txBody>
          <a:bodyPr wrap="square" lIns="91398" tIns="45694" rIns="91398" bIns="45694" rtlCol="0">
            <a:spAutoFit/>
          </a:bodyPr>
          <a:lstStyle/>
          <a:p>
            <a:r>
              <a:rPr lang="nl-B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Gewestelijke bevoegdheid</a:t>
            </a:r>
            <a:endParaRPr lang="nl-B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" y="67129"/>
            <a:ext cx="5715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736" y="684362"/>
            <a:ext cx="11323665" cy="908328"/>
          </a:xfrm>
        </p:spPr>
        <p:txBody>
          <a:bodyPr>
            <a:noAutofit/>
          </a:bodyPr>
          <a:lstStyle/>
          <a:p>
            <a:pPr marL="1044009" lvl="1"/>
            <a:r>
              <a:rPr lang="nl-BE" sz="3200" b="1" kern="1200" cap="all" dirty="0">
                <a:solidFill>
                  <a:srgbClr val="00799D"/>
                </a:solidFill>
                <a:latin typeface="Arial" pitchFamily="34" charset="0"/>
              </a:rPr>
              <a:t>Leefmilieu Brussel (LB) en HAAR partners</a:t>
            </a:r>
            <a:endParaRPr lang="nl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527149" y="1692474"/>
            <a:ext cx="11737304" cy="803299"/>
          </a:xfrm>
        </p:spPr>
        <p:txBody>
          <a:bodyPr>
            <a:normAutofit/>
          </a:bodyPr>
          <a:lstStyle/>
          <a:p>
            <a:pPr marL="1044009" lvl="1" indent="0">
              <a:buNone/>
            </a:pPr>
            <a:r>
              <a:rPr lang="nl-BE" dirty="0" smtClean="0"/>
              <a:t> </a:t>
            </a:r>
            <a:r>
              <a:rPr lang="nl-BE" sz="4000" b="1" dirty="0">
                <a:solidFill>
                  <a:srgbClr val="6CB644"/>
                </a:solidFill>
              </a:rPr>
              <a:t>Bij Leefmilieu Brussel:</a:t>
            </a:r>
            <a:endParaRPr lang="nl-BE" dirty="0">
              <a:solidFill>
                <a:srgbClr val="6CB644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0964" y="2196540"/>
            <a:ext cx="10873209" cy="1938991"/>
          </a:xfrm>
          <a:prstGeom prst="rect">
            <a:avLst/>
          </a:prstGeom>
          <a:noFill/>
        </p:spPr>
        <p:txBody>
          <a:bodyPr wrap="square" lIns="91398" tIns="45694" rIns="91398" bIns="45694" rtlCol="0">
            <a:spAutoFit/>
          </a:bodyPr>
          <a:lstStyle/>
          <a:p>
            <a:r>
              <a:rPr lang="nl-BE" dirty="0" smtClean="0"/>
              <a:t>LB heeft een team van 4 personen om: </a:t>
            </a:r>
          </a:p>
          <a:p>
            <a:r>
              <a:rPr lang="en-US" dirty="0" smtClean="0"/>
              <a:t>	</a:t>
            </a:r>
            <a:r>
              <a:rPr lang="nl-BE" dirty="0" smtClean="0"/>
              <a:t>* de strategie te ontwikkelen </a:t>
            </a:r>
          </a:p>
          <a:p>
            <a:r>
              <a:rPr lang="en-US" dirty="0" smtClean="0"/>
              <a:t>	</a:t>
            </a:r>
            <a:r>
              <a:rPr lang="nl-BE" dirty="0" smtClean="0"/>
              <a:t>* samen te werken met de officiële organisaties </a:t>
            </a:r>
          </a:p>
          <a:p>
            <a:r>
              <a:rPr lang="en-US" dirty="0" smtClean="0"/>
              <a:t>	</a:t>
            </a:r>
            <a:r>
              <a:rPr lang="nl-BE" dirty="0" smtClean="0"/>
              <a:t>* toezicht te houden op het werk van de partners op het terrein   </a:t>
            </a:r>
          </a:p>
          <a:p>
            <a:r>
              <a:rPr lang="en-US" dirty="0" smtClean="0"/>
              <a:t>	</a:t>
            </a:r>
            <a:r>
              <a:rPr lang="nl-BE" dirty="0" smtClean="0"/>
              <a:t>* het </a:t>
            </a:r>
            <a:r>
              <a:rPr lang="nl-BE" dirty="0" smtClean="0">
                <a:solidFill>
                  <a:srgbClr val="7030A0"/>
                </a:solidFill>
              </a:rPr>
              <a:t>Bubble</a:t>
            </a:r>
            <a:r>
              <a:rPr lang="nl-BE" dirty="0" smtClean="0"/>
              <a:t>-netwerk te leiden</a:t>
            </a:r>
            <a:endParaRPr lang="nl-BE" dirty="0"/>
          </a:p>
        </p:txBody>
      </p:sp>
      <p:pic>
        <p:nvPicPr>
          <p:cNvPr id="7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4" y="5683468"/>
            <a:ext cx="3213839" cy="2146743"/>
          </a:xfrm>
          <a:prstGeom prst="rect">
            <a:avLst/>
          </a:prstGeom>
        </p:spPr>
      </p:pic>
      <p:pic>
        <p:nvPicPr>
          <p:cNvPr id="13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616" y="5333313"/>
            <a:ext cx="3390191" cy="2260127"/>
          </a:xfrm>
          <a:prstGeom prst="rect">
            <a:avLst/>
          </a:prstGeom>
        </p:spPr>
      </p:pic>
      <p:sp>
        <p:nvSpPr>
          <p:cNvPr id="14" name="ZoneTexte 4"/>
          <p:cNvSpPr txBox="1"/>
          <p:nvPr/>
        </p:nvSpPr>
        <p:spPr>
          <a:xfrm>
            <a:off x="768682" y="5102482"/>
            <a:ext cx="2664296" cy="461665"/>
          </a:xfrm>
          <a:prstGeom prst="rect">
            <a:avLst/>
          </a:prstGeom>
          <a:noFill/>
        </p:spPr>
        <p:txBody>
          <a:bodyPr wrap="square" lIns="91398" tIns="45694" rIns="91398" bIns="45694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   </a:t>
            </a:r>
            <a:r>
              <a:rPr lang="fr-BE" dirty="0" smtClean="0">
                <a:solidFill>
                  <a:srgbClr val="7030A0"/>
                </a:solidFill>
              </a:rPr>
              <a:t>EEN FESTIVAL</a:t>
            </a:r>
            <a:endParaRPr lang="fr-BE" dirty="0">
              <a:solidFill>
                <a:srgbClr val="7030A0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694802" y="6986648"/>
            <a:ext cx="4419009" cy="1200328"/>
          </a:xfrm>
          <a:prstGeom prst="rect">
            <a:avLst/>
          </a:prstGeom>
        </p:spPr>
        <p:txBody>
          <a:bodyPr wrap="square" lIns="91398" tIns="45694" rIns="91398" bIns="45694">
            <a:spAutoFit/>
          </a:bodyPr>
          <a:lstStyle/>
          <a:p>
            <a:pPr lvl="0" algn="ctr"/>
            <a:r>
              <a:rPr lang="fr-BE" dirty="0">
                <a:solidFill>
                  <a:srgbClr val="7030A0"/>
                </a:solidFill>
              </a:rPr>
              <a:t> </a:t>
            </a:r>
            <a:r>
              <a:rPr lang="fr-BE" dirty="0" smtClean="0">
                <a:solidFill>
                  <a:srgbClr val="7030A0"/>
                </a:solidFill>
              </a:rPr>
              <a:t>EEN WEBSITE</a:t>
            </a:r>
            <a:endParaRPr lang="fr-BE" dirty="0">
              <a:solidFill>
                <a:srgbClr val="7030A0"/>
              </a:solidFill>
            </a:endParaRPr>
          </a:p>
          <a:p>
            <a:pPr lvl="0" algn="ctr"/>
            <a:r>
              <a:rPr lang="fr-B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WWW.BUBBLE.BRUSSELS</a:t>
            </a:r>
          </a:p>
          <a:p>
            <a:pPr lvl="0" algn="ctr"/>
            <a:r>
              <a:rPr lang="fr-BE" dirty="0">
                <a:solidFill>
                  <a:srgbClr val="FF0000"/>
                </a:solidFill>
              </a:rPr>
              <a:t>   </a:t>
            </a:r>
            <a:r>
              <a:rPr lang="fr-BE" dirty="0" smtClean="0">
                <a:solidFill>
                  <a:srgbClr val="7030A0"/>
                </a:solidFill>
              </a:rPr>
              <a:t>PROJECTEN, </a:t>
            </a:r>
            <a:r>
              <a:rPr lang="fr-BE" dirty="0">
                <a:solidFill>
                  <a:srgbClr val="7030A0"/>
                </a:solidFill>
              </a:rPr>
              <a:t>AGENDA</a:t>
            </a:r>
          </a:p>
        </p:txBody>
      </p:sp>
      <p:sp>
        <p:nvSpPr>
          <p:cNvPr id="5" name="Rechthoek 4"/>
          <p:cNvSpPr/>
          <p:nvPr/>
        </p:nvSpPr>
        <p:spPr>
          <a:xfrm>
            <a:off x="8113811" y="4380288"/>
            <a:ext cx="4081364" cy="830998"/>
          </a:xfrm>
          <a:prstGeom prst="rect">
            <a:avLst/>
          </a:prstGeom>
        </p:spPr>
        <p:txBody>
          <a:bodyPr wrap="square" lIns="91398" tIns="45694" rIns="91398" bIns="45694">
            <a:spAutoFit/>
          </a:bodyPr>
          <a:lstStyle/>
          <a:p>
            <a:pPr lvl="0" algn="ctr"/>
            <a:r>
              <a:rPr lang="nl-BE" dirty="0" smtClean="0">
                <a:solidFill>
                  <a:srgbClr val="7030A0"/>
                </a:solidFill>
              </a:rPr>
              <a:t>OPLEIDINGEN EN SCHOOLBEZOEKEN </a:t>
            </a:r>
            <a:endParaRPr lang="fr-BE" dirty="0">
              <a:solidFill>
                <a:srgbClr val="7030A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7734007" y="8029178"/>
            <a:ext cx="4559390" cy="830998"/>
          </a:xfrm>
          <a:prstGeom prst="rect">
            <a:avLst/>
          </a:prstGeom>
        </p:spPr>
        <p:txBody>
          <a:bodyPr wrap="none" lIns="91398" tIns="45694" rIns="91398" bIns="45694">
            <a:spAutoFit/>
          </a:bodyPr>
          <a:lstStyle/>
          <a:p>
            <a:pPr algn="ctr"/>
            <a:r>
              <a:rPr lang="fr-BE" dirty="0" smtClean="0">
                <a:solidFill>
                  <a:srgbClr val="7030A0"/>
                </a:solidFill>
              </a:rPr>
              <a:t>EEN NIEUWSBRIEF </a:t>
            </a:r>
          </a:p>
          <a:p>
            <a:pPr algn="ctr"/>
            <a:r>
              <a:rPr lang="fr-BE" dirty="0" smtClean="0">
                <a:solidFill>
                  <a:srgbClr val="7030A0"/>
                </a:solidFill>
              </a:rPr>
              <a:t>OM U OP DE HOOGTE TE HOUDEN </a:t>
            </a:r>
            <a:endParaRPr lang="fr-BE" dirty="0">
              <a:solidFill>
                <a:srgbClr val="7030A0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01" y="4269150"/>
            <a:ext cx="3537905" cy="2714129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" y="67129"/>
            <a:ext cx="5715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6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517" y="540346"/>
            <a:ext cx="10975658" cy="908328"/>
          </a:xfrm>
        </p:spPr>
        <p:txBody>
          <a:bodyPr>
            <a:normAutofit/>
          </a:bodyPr>
          <a:lstStyle/>
          <a:p>
            <a:r>
              <a:rPr lang="nl-BE" sz="3200" dirty="0"/>
              <a:t>Leefmilieu Brussel (LB) en HAAR partners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4978" y="1764491"/>
            <a:ext cx="10975658" cy="603566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nl-BE" sz="4000" b="1" dirty="0" smtClean="0">
                <a:solidFill>
                  <a:srgbClr val="6CB644"/>
                </a:solidFill>
                <a:latin typeface="Calibri"/>
                <a:cs typeface="+mn-cs"/>
              </a:rPr>
              <a:t>Op </a:t>
            </a:r>
            <a:r>
              <a:rPr lang="nl-BE" sz="4000" b="1" dirty="0">
                <a:solidFill>
                  <a:srgbClr val="6CB644"/>
                </a:solidFill>
                <a:latin typeface="Calibri"/>
                <a:cs typeface="+mn-cs"/>
              </a:rPr>
              <a:t>het terrein... in uw scholen</a:t>
            </a:r>
          </a:p>
          <a:p>
            <a:pPr>
              <a:spcAft>
                <a:spcPts val="0"/>
              </a:spcAft>
            </a:pPr>
            <a:endParaRPr lang="nl-BE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>
              <a:spcAft>
                <a:spcPts val="0"/>
              </a:spcAft>
            </a:pPr>
            <a:endParaRPr lang="nl-BE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>
              <a:spcAft>
                <a:spcPts val="0"/>
              </a:spcAft>
            </a:pPr>
            <a:r>
              <a:rPr lang="nl-BE" dirty="0" smtClean="0">
                <a:solidFill>
                  <a:prstClr val="black"/>
                </a:solidFill>
                <a:latin typeface="Calibri"/>
                <a:cs typeface="+mn-cs"/>
              </a:rPr>
              <a:t>Onafhankelijke </a:t>
            </a:r>
            <a:r>
              <a:rPr lang="nl-BE" dirty="0">
                <a:solidFill>
                  <a:prstClr val="black"/>
                </a:solidFill>
                <a:latin typeface="Calibri"/>
                <a:cs typeface="+mn-cs"/>
              </a:rPr>
              <a:t>partners, al dan niet verenigingen, worden door LB gefinancierd om: 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	</a:t>
            </a:r>
            <a:r>
              <a:rPr lang="nl-BE" dirty="0">
                <a:solidFill>
                  <a:prstClr val="black"/>
                </a:solidFill>
                <a:latin typeface="Calibri"/>
                <a:cs typeface="+mn-cs"/>
              </a:rPr>
              <a:t>*een informatiecentrum voor milieueducatie te leiden 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		</a:t>
            </a:r>
            <a:r>
              <a:rPr lang="nl-B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uitgevoerd 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door </a:t>
            </a:r>
            <a:r>
              <a:rPr lang="nl-B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NME-Brussel / GoodPlanet</a:t>
            </a:r>
            <a:endParaRPr lang="nl-BE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+mn-cs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	</a:t>
            </a:r>
            <a:r>
              <a:rPr lang="nl-BE" dirty="0">
                <a:solidFill>
                  <a:prstClr val="black"/>
                </a:solidFill>
                <a:latin typeface="Calibri"/>
                <a:cs typeface="+mn-cs"/>
              </a:rPr>
              <a:t>*de scholen te begeleiden bij alle technische vragen over het milieubeheer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	</a:t>
            </a:r>
            <a:r>
              <a:rPr lang="nl-BE" dirty="0">
                <a:solidFill>
                  <a:prstClr val="black"/>
                </a:solidFill>
                <a:latin typeface="Calibri"/>
                <a:cs typeface="+mn-cs"/>
              </a:rPr>
              <a:t>  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	</a:t>
            </a:r>
            <a:r>
              <a:rPr lang="nl-B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uitgevoerd 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door de schoolfacilitator </a:t>
            </a:r>
            <a:r>
              <a:rPr lang="nl-B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/ vzw 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Coren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	</a:t>
            </a:r>
            <a:r>
              <a:rPr lang="nl-BE" dirty="0">
                <a:solidFill>
                  <a:prstClr val="black"/>
                </a:solidFill>
                <a:latin typeface="Calibri"/>
                <a:cs typeface="+mn-cs"/>
              </a:rPr>
              <a:t>*uw projecten of animatiecycli in uw klassen te begeleiden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		</a:t>
            </a:r>
            <a:r>
              <a:rPr lang="nl-B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uitgevoerd 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door de partners die uw workshop zullen begeleiden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	</a:t>
            </a:r>
            <a:r>
              <a:rPr lang="nl-BE" dirty="0">
                <a:solidFill>
                  <a:prstClr val="black"/>
                </a:solidFill>
                <a:latin typeface="Calibri"/>
                <a:cs typeface="+mn-cs"/>
              </a:rPr>
              <a:t>*en andere diverse opdrachten zoals een studie uitvoeren, </a:t>
            </a:r>
          </a:p>
          <a:p>
            <a:pPr>
              <a:spcAft>
                <a:spcPts val="0"/>
              </a:spcAft>
            </a:pPr>
            <a:r>
              <a:rPr lang="nl-BE" dirty="0">
                <a:solidFill>
                  <a:prstClr val="black"/>
                </a:solidFill>
                <a:latin typeface="Calibri"/>
                <a:cs typeface="+mn-cs"/>
              </a:rPr>
              <a:t>                     een film maken,...</a:t>
            </a:r>
          </a:p>
          <a:p>
            <a:endParaRPr lang="fr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" y="67129"/>
            <a:ext cx="5715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959" y="405294"/>
            <a:ext cx="11323665" cy="908328"/>
          </a:xfrm>
        </p:spPr>
        <p:txBody>
          <a:bodyPr>
            <a:noAutofit/>
          </a:bodyPr>
          <a:lstStyle/>
          <a:p>
            <a:pPr marL="1044009" lvl="1"/>
            <a:r>
              <a:rPr lang="nl-BE" sz="3200" b="1" kern="1200" cap="all" dirty="0">
                <a:solidFill>
                  <a:srgbClr val="00799D"/>
                </a:solidFill>
                <a:latin typeface="Arial" pitchFamily="34" charset="0"/>
              </a:rPr>
              <a:t>De verschillende profielen in het kader van een project</a:t>
            </a:r>
            <a:endParaRPr lang="nl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527149" y="1897287"/>
            <a:ext cx="11737304" cy="803299"/>
          </a:xfrm>
        </p:spPr>
        <p:txBody>
          <a:bodyPr>
            <a:normAutofit/>
          </a:bodyPr>
          <a:lstStyle/>
          <a:p>
            <a:pPr marL="1044009" lvl="1" indent="0">
              <a:buNone/>
            </a:pPr>
            <a:r>
              <a:rPr lang="nl-BE" dirty="0" smtClean="0"/>
              <a:t> </a:t>
            </a:r>
            <a:r>
              <a:rPr lang="nl-BE" sz="4000" b="1" dirty="0">
                <a:solidFill>
                  <a:srgbClr val="6CB644"/>
                </a:solidFill>
              </a:rPr>
              <a:t>Projectleider</a:t>
            </a:r>
            <a:endParaRPr lang="nl-BE" dirty="0">
              <a:solidFill>
                <a:srgbClr val="6CB644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4959" y="2697093"/>
            <a:ext cx="10873209" cy="2308323"/>
          </a:xfrm>
          <a:prstGeom prst="rect">
            <a:avLst/>
          </a:prstGeom>
          <a:noFill/>
        </p:spPr>
        <p:txBody>
          <a:bodyPr wrap="square" lIns="91398" tIns="45694" rIns="91398" bIns="45694" rtlCol="0">
            <a:spAutoFit/>
          </a:bodyPr>
          <a:lstStyle/>
          <a:p>
            <a:r>
              <a:rPr lang="nl-BE" dirty="0" smtClean="0"/>
              <a:t>           Bepaalt de doelstellingen, de kalender  </a:t>
            </a:r>
          </a:p>
          <a:p>
            <a:r>
              <a:rPr lang="nl-BE" dirty="0" smtClean="0"/>
              <a:t>           Past het project aan </a:t>
            </a:r>
            <a:r>
              <a:rPr lang="nl-BE" dirty="0" err="1" smtClean="0"/>
              <a:t>aan</a:t>
            </a:r>
            <a:r>
              <a:rPr lang="nl-BE" dirty="0" smtClean="0"/>
              <a:t> de realiteit op school</a:t>
            </a:r>
          </a:p>
          <a:p>
            <a:r>
              <a:rPr lang="nl-BE" dirty="0" smtClean="0"/>
              <a:t>           Voert het project uit </a:t>
            </a:r>
          </a:p>
          <a:p>
            <a:r>
              <a:rPr lang="nl-BE" dirty="0" smtClean="0"/>
              <a:t>           Verzekert de follow-up van de verschillende stappen,...</a:t>
            </a:r>
          </a:p>
          <a:p>
            <a:endParaRPr lang="nl-BE" dirty="0"/>
          </a:p>
          <a:p>
            <a:r>
              <a:rPr lang="nl-BE" dirty="0" smtClean="0"/>
              <a:t>                                                                         </a:t>
            </a:r>
            <a:endParaRPr lang="nl-BE" dirty="0"/>
          </a:p>
        </p:txBody>
      </p:sp>
      <p:sp>
        <p:nvSpPr>
          <p:cNvPr id="11" name="ZoneTexte 10"/>
          <p:cNvSpPr txBox="1"/>
          <p:nvPr/>
        </p:nvSpPr>
        <p:spPr>
          <a:xfrm flipH="1">
            <a:off x="444959" y="4428778"/>
            <a:ext cx="8280920" cy="707886"/>
          </a:xfrm>
          <a:prstGeom prst="rect">
            <a:avLst/>
          </a:prstGeom>
          <a:noFill/>
        </p:spPr>
        <p:txBody>
          <a:bodyPr wrap="square" lIns="91398" tIns="45694" rIns="91398" bIns="45694" rtlCol="0">
            <a:spAutoFit/>
          </a:bodyPr>
          <a:lstStyle/>
          <a:p>
            <a:r>
              <a:rPr lang="nl-BE" sz="4000" b="1" dirty="0">
                <a:solidFill>
                  <a:srgbClr val="6CB644"/>
                </a:solidFill>
              </a:rPr>
              <a:t>Begeleider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46420" y="5140836"/>
            <a:ext cx="7056784" cy="4154984"/>
          </a:xfrm>
          <a:prstGeom prst="rect">
            <a:avLst/>
          </a:prstGeom>
          <a:noFill/>
        </p:spPr>
        <p:txBody>
          <a:bodyPr wrap="square" lIns="91398" tIns="45694" rIns="91398" bIns="45694" rtlCol="0">
            <a:spAutoFit/>
          </a:bodyPr>
          <a:lstStyle/>
          <a:p>
            <a:r>
              <a:rPr lang="nl-B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Coaching</a:t>
            </a:r>
            <a:r>
              <a:rPr lang="nl-BE" dirty="0" smtClean="0"/>
              <a:t> van het team “projectleiders”: </a:t>
            </a:r>
          </a:p>
          <a:p>
            <a:r>
              <a:rPr lang="nl-BE" dirty="0" smtClean="0"/>
              <a:t>                 Aanwezigheid tijdens overlegvergaderingen </a:t>
            </a:r>
          </a:p>
          <a:p>
            <a:r>
              <a:rPr lang="nl-BE" dirty="0" smtClean="0"/>
              <a:t>                 Helpt bij het bepalen van de doelstellingen </a:t>
            </a:r>
          </a:p>
          <a:p>
            <a:r>
              <a:rPr lang="nl-BE" dirty="0" smtClean="0"/>
              <a:t>                 Technisch advies i.v.m. het thema</a:t>
            </a:r>
          </a:p>
          <a:p>
            <a:pPr marL="1159921"/>
            <a:r>
              <a:rPr lang="nl-BE" dirty="0" smtClean="0"/>
              <a:t>Advies over de uitgaven m.b.t. het project</a:t>
            </a:r>
          </a:p>
          <a:p>
            <a:r>
              <a:rPr lang="en-US" dirty="0" smtClean="0"/>
              <a:t>	</a:t>
            </a:r>
            <a:endParaRPr lang="nl-BE" dirty="0" smtClean="0"/>
          </a:p>
          <a:p>
            <a:r>
              <a:rPr lang="nl-B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Animatieactiviteiten</a:t>
            </a:r>
            <a:r>
              <a:rPr lang="nl-BE" dirty="0" smtClean="0"/>
              <a:t> met de leerlingen: </a:t>
            </a:r>
          </a:p>
          <a:p>
            <a:r>
              <a:rPr lang="en-US" dirty="0" smtClean="0"/>
              <a:t>	</a:t>
            </a:r>
            <a:r>
              <a:rPr lang="nl-BE" dirty="0" smtClean="0"/>
              <a:t>Animatieactiviteiten aangepast aan de 	leeftijd van de leerlingen en aan de 	doelstellingen van het project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473852" y="2939913"/>
            <a:ext cx="2567358" cy="461665"/>
          </a:xfrm>
          <a:prstGeom prst="rect">
            <a:avLst/>
          </a:prstGeom>
          <a:noFill/>
        </p:spPr>
        <p:txBody>
          <a:bodyPr wrap="square" lIns="91398" tIns="45694" rIns="91398" bIns="45694" rtlCol="0">
            <a:spAutoFit/>
          </a:bodyPr>
          <a:lstStyle/>
          <a:p>
            <a:r>
              <a:rPr lang="nl-BE" dirty="0" smtClean="0">
                <a:solidFill>
                  <a:srgbClr val="6CB644"/>
                </a:solidFill>
              </a:rPr>
              <a:t>Dat zijn jullie!</a:t>
            </a:r>
            <a:endParaRPr lang="nl-BE" dirty="0">
              <a:solidFill>
                <a:srgbClr val="6CB644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473852" y="6300986"/>
            <a:ext cx="2448272" cy="830998"/>
          </a:xfrm>
          <a:prstGeom prst="rect">
            <a:avLst/>
          </a:prstGeom>
          <a:noFill/>
        </p:spPr>
        <p:txBody>
          <a:bodyPr wrap="square" lIns="91398" tIns="45694" rIns="91398" bIns="45694" rtlCol="0">
            <a:spAutoFit/>
          </a:bodyPr>
          <a:lstStyle/>
          <a:p>
            <a:r>
              <a:rPr lang="nl-BE" dirty="0" smtClean="0">
                <a:solidFill>
                  <a:srgbClr val="6CB644"/>
                </a:solidFill>
              </a:rPr>
              <a:t>De vereniging die u begeleidt</a:t>
            </a:r>
            <a:endParaRPr lang="nl-BE" dirty="0">
              <a:solidFill>
                <a:srgbClr val="6CB644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" y="67129"/>
            <a:ext cx="5715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7027" y="540346"/>
            <a:ext cx="10975658" cy="980336"/>
          </a:xfrm>
        </p:spPr>
        <p:txBody>
          <a:bodyPr>
            <a:noAutofit/>
          </a:bodyPr>
          <a:lstStyle/>
          <a:p>
            <a:r>
              <a:rPr lang="nl-BE" sz="3600" dirty="0" smtClean="0"/>
              <a:t>Sleutels voor een geslaagd project</a:t>
            </a:r>
            <a:endParaRPr lang="nl-BE" sz="3600" dirty="0"/>
          </a:p>
        </p:txBody>
      </p:sp>
      <p:sp>
        <p:nvSpPr>
          <p:cNvPr id="5" name="Rectangle 4"/>
          <p:cNvSpPr/>
          <p:nvPr/>
        </p:nvSpPr>
        <p:spPr>
          <a:xfrm>
            <a:off x="565497" y="2235633"/>
            <a:ext cx="4918722" cy="831116"/>
          </a:xfrm>
          <a:prstGeom prst="rect">
            <a:avLst/>
          </a:prstGeom>
        </p:spPr>
        <p:txBody>
          <a:bodyPr wrap="square" lIns="91398" tIns="45694" rIns="91398" bIns="45694">
            <a:spAutoFit/>
          </a:bodyPr>
          <a:lstStyle/>
          <a:p>
            <a:pPr lvl="0"/>
            <a:r>
              <a:rPr lang="nl-BE" b="1" dirty="0">
                <a:solidFill>
                  <a:srgbClr val="6CB644"/>
                </a:solidFill>
                <a:sym typeface="Arial"/>
              </a:rPr>
              <a:t>Het isolement doorbreken, zich omringen met anderen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881563" y="2308428"/>
            <a:ext cx="6552729" cy="830998"/>
          </a:xfrm>
          <a:prstGeom prst="rect">
            <a:avLst/>
          </a:prstGeom>
          <a:noFill/>
        </p:spPr>
        <p:txBody>
          <a:bodyPr wrap="square" lIns="91398" tIns="45694" rIns="91398" bIns="45694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De verschillende “partijen” betrekken bij het ontwerp van het project</a:t>
            </a:r>
            <a:endParaRPr lang="nl-BE" b="1" dirty="0">
              <a:solidFill>
                <a:srgbClr val="7030A0"/>
              </a:solidFill>
              <a:ea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21323" y="3523976"/>
            <a:ext cx="7193479" cy="830998"/>
          </a:xfrm>
          <a:prstGeom prst="rect">
            <a:avLst/>
          </a:prstGeom>
          <a:noFill/>
        </p:spPr>
        <p:txBody>
          <a:bodyPr wrap="square" lIns="91398" tIns="45694" rIns="91398" bIns="45694" rtlCol="0">
            <a:spAutoFit/>
          </a:bodyPr>
          <a:lstStyle/>
          <a:p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Realistische, concrete doelstellingen bepalen overeenkomstig de situatie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484219" y="5290417"/>
            <a:ext cx="6408713" cy="1200328"/>
          </a:xfrm>
          <a:prstGeom prst="rect">
            <a:avLst/>
          </a:prstGeom>
          <a:noFill/>
        </p:spPr>
        <p:txBody>
          <a:bodyPr wrap="square" lIns="91398" tIns="45694" rIns="91398" bIns="45694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Het project zo veel mogelijk in het programma, de schoolkalender integreren</a:t>
            </a:r>
            <a:endParaRPr lang="nl-BE" sz="3200" b="1" dirty="0">
              <a:solidFill>
                <a:srgbClr val="7030A0"/>
              </a:solidFill>
              <a:ea typeface="Arial"/>
              <a:cs typeface="Arial"/>
            </a:endParaRPr>
          </a:p>
          <a:p>
            <a:pPr marL="958524" lvl="1" indent="-349083">
              <a:buFont typeface="Arial" panose="020B0604020202020204" pitchFamily="34" charset="0"/>
              <a:buChar char="•"/>
            </a:pPr>
            <a:endParaRPr lang="nl-BE" b="1" dirty="0">
              <a:solidFill>
                <a:srgbClr val="008CAC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88983" y="6792315"/>
            <a:ext cx="5184576" cy="461720"/>
          </a:xfrm>
          <a:prstGeom prst="rect">
            <a:avLst/>
          </a:prstGeom>
          <a:noFill/>
        </p:spPr>
        <p:txBody>
          <a:bodyPr wrap="square" lIns="91398" tIns="45694" rIns="91398" bIns="45694" rtlCol="0">
            <a:spAutoFit/>
          </a:bodyPr>
          <a:lstStyle/>
          <a:p>
            <a:r>
              <a:rPr lang="nl-B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successen, vooruitgang vieren</a:t>
            </a:r>
            <a:endParaRPr lang="nl-BE" b="1" dirty="0">
              <a:solidFill>
                <a:schemeClr val="tx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385619" y="6943206"/>
            <a:ext cx="4824536" cy="1200328"/>
          </a:xfrm>
          <a:prstGeom prst="rect">
            <a:avLst/>
          </a:prstGeom>
          <a:noFill/>
        </p:spPr>
        <p:txBody>
          <a:bodyPr wrap="square" lIns="91398" tIns="45694" rIns="91398" bIns="45694" rtlCol="0">
            <a:spAutoFit/>
          </a:bodyPr>
          <a:lstStyle/>
          <a:p>
            <a:r>
              <a:rPr lang="nl-BE" b="1" dirty="0">
                <a:solidFill>
                  <a:srgbClr val="6CB644"/>
                </a:solidFill>
              </a:rPr>
              <a:t>Regelmatig de balans opmaken... om op koers te blijven, de motivatie te bewaren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88983" y="4716810"/>
            <a:ext cx="4742695" cy="830944"/>
          </a:xfrm>
          <a:prstGeom prst="rect">
            <a:avLst/>
          </a:prstGeom>
          <a:noFill/>
        </p:spPr>
        <p:txBody>
          <a:bodyPr wrap="square" lIns="91398" tIns="45694" rIns="91398" bIns="45694" rtlCol="0">
            <a:spAutoFit/>
          </a:bodyPr>
          <a:lstStyle/>
          <a:p>
            <a:r>
              <a:rPr lang="nl-BE" b="1" dirty="0">
                <a:solidFill>
                  <a:srgbClr val="6CB644"/>
                </a:solidFill>
              </a:rPr>
              <a:t>De resultaten delen, de leerlingen, de partners valoriseren... 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" y="67129"/>
            <a:ext cx="5715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7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8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2"/>
            <a:ext cx="10975658" cy="980336"/>
          </a:xfrm>
        </p:spPr>
        <p:txBody>
          <a:bodyPr>
            <a:normAutofit fontScale="90000"/>
          </a:bodyPr>
          <a:lstStyle/>
          <a:p>
            <a:r>
              <a:rPr lang="nl-BE" sz="4000" dirty="0"/>
              <a:t>Het overzichtsbord:  </a:t>
            </a:r>
            <a:br>
              <a:rPr lang="nl-BE" sz="4000" dirty="0"/>
            </a:br>
            <a:r>
              <a:rPr lang="nl-BE" sz="2700" dirty="0"/>
              <a:t>Een tool voor projectbeheer</a:t>
            </a:r>
            <a:r>
              <a:rPr dirty="0"/>
              <a:t/>
            </a:r>
            <a:br>
              <a:rPr dirty="0"/>
            </a:br>
            <a:endParaRPr lang="nl-BE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314888"/>
              </p:ext>
            </p:extLst>
          </p:nvPr>
        </p:nvGraphicFramePr>
        <p:xfrm>
          <a:off x="264941" y="1548458"/>
          <a:ext cx="11737304" cy="7416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2276"/>
                <a:gridCol w="874826"/>
                <a:gridCol w="2713649"/>
                <a:gridCol w="4186553"/>
              </a:tblGrid>
              <a:tr h="73092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400" b="0" dirty="0">
                          <a:solidFill>
                            <a:schemeClr val="tx1"/>
                          </a:solidFill>
                          <a:effectLst/>
                        </a:rPr>
                        <a:t>TITEL VAN HET PROJECT</a:t>
                      </a:r>
                      <a:endParaRPr lang="nl-BE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>
                    <a:solidFill>
                      <a:srgbClr val="77B7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43367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100" b="0" dirty="0">
                          <a:solidFill>
                            <a:schemeClr val="tx1"/>
                          </a:solidFill>
                          <a:effectLst/>
                        </a:rPr>
                        <a:t>VAN WAAR VERTREKKEN WE? </a:t>
                      </a:r>
                      <a:endParaRPr lang="fr-BE" sz="2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600" b="0" dirty="0" smtClean="0">
                          <a:solidFill>
                            <a:schemeClr val="tx1"/>
                          </a:solidFill>
                          <a:effectLst/>
                        </a:rPr>
                        <a:t>diagnose/</a:t>
                      </a:r>
                      <a:r>
                        <a:rPr lang="fr-BE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foto’s</a:t>
                      </a:r>
                      <a:endParaRPr lang="fr-BE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400" dirty="0">
                          <a:effectLst/>
                        </a:rPr>
                        <a:t> </a:t>
                      </a:r>
                      <a:endParaRPr lang="nl-B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100" b="0" dirty="0">
                          <a:effectLst/>
                        </a:rPr>
                        <a:t>BESCHRIJVING VAN HET PROJECT</a:t>
                      </a:r>
                      <a:endParaRPr lang="nl-BE" sz="2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169134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BE" sz="2100" b="0" dirty="0" smtClean="0">
                          <a:solidFill>
                            <a:schemeClr val="tx1"/>
                          </a:solidFill>
                          <a:effectLst/>
                        </a:rPr>
                        <a:t>DOELSTEL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BE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Pedagogisch</a:t>
                      </a:r>
                      <a:r>
                        <a:rPr lang="fr-BE" sz="1600" b="0" dirty="0" smtClean="0">
                          <a:solidFill>
                            <a:schemeClr val="tx1"/>
                          </a:solidFill>
                          <a:effectLst/>
                        </a:rPr>
                        <a:t>: wat </a:t>
                      </a:r>
                      <a:r>
                        <a:rPr lang="fr-BE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we</a:t>
                      </a:r>
                      <a:r>
                        <a:rPr lang="fr-BE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gaan</a:t>
                      </a:r>
                      <a:r>
                        <a:rPr lang="fr-BE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leren</a:t>
                      </a:r>
                      <a:endParaRPr lang="nl-B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2100" b="0" dirty="0" smtClean="0">
                          <a:effectLst/>
                        </a:rPr>
                        <a:t>LINGEN</a:t>
                      </a:r>
                      <a:endParaRPr lang="fr-BE" sz="21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600" b="1" dirty="0" smtClean="0">
                          <a:effectLst/>
                        </a:rPr>
                        <a:t>Milieu</a:t>
                      </a:r>
                      <a:r>
                        <a:rPr lang="fr-BE" sz="1600" dirty="0" smtClean="0">
                          <a:effectLst/>
                        </a:rPr>
                        <a:t>: </a:t>
                      </a:r>
                      <a:r>
                        <a:rPr lang="fr-BE" sz="1600" dirty="0">
                          <a:effectLst/>
                        </a:rPr>
                        <a:t>wat we gaan </a:t>
                      </a:r>
                      <a:r>
                        <a:rPr lang="nl-BE" sz="1600" b="1" dirty="0">
                          <a:effectLst/>
                        </a:rPr>
                        <a:t>verbeteren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800" dirty="0">
                          <a:effectLst/>
                        </a:rPr>
                        <a:t> </a:t>
                      </a:r>
                      <a:endParaRPr lang="nl-BE" sz="5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800" dirty="0">
                          <a:effectLst/>
                        </a:rPr>
                        <a:t> </a:t>
                      </a:r>
                      <a:endParaRPr lang="nl-BE" sz="5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800" dirty="0">
                          <a:effectLst/>
                        </a:rPr>
                        <a:t> </a:t>
                      </a:r>
                      <a:endParaRPr lang="nl-BE" sz="5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</a:rPr>
                        <a:t> </a:t>
                      </a:r>
                      <a:endParaRPr lang="nl-BE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2100" b="0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fr-BE" sz="2100" b="0" dirty="0" smtClean="0">
                          <a:solidFill>
                            <a:schemeClr val="tx1"/>
                          </a:solidFill>
                          <a:effectLst/>
                        </a:rPr>
                        <a:t>ACTOREN VAN HET PROJECT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0" dirty="0" smtClean="0">
                          <a:solidFill>
                            <a:schemeClr val="tx1"/>
                          </a:solidFill>
                          <a:effectLst/>
                        </a:rPr>
                        <a:t>Interne</a:t>
                      </a:r>
                      <a:r>
                        <a:rPr lang="nl-BE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en externe</a:t>
                      </a:r>
                      <a:endParaRPr lang="fr-BE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4204" marR="34204" marT="0" marB="0"/>
                </a:tc>
              </a:tr>
              <a:tr h="134657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100" b="0" dirty="0">
                          <a:solidFill>
                            <a:schemeClr val="tx1"/>
                          </a:solidFill>
                          <a:effectLst/>
                        </a:rPr>
                        <a:t>DE BELANGRIJKSTE STAPPEN VAN ONS PROJECT tijdens het schooljaar 2018-2019 </a:t>
                      </a:r>
                      <a:endParaRPr lang="nl-BE" sz="2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BE" sz="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sz="1700" dirty="0"/>
                        <a:t/>
                      </a:r>
                      <a:br>
                        <a:rPr sz="1700" dirty="0"/>
                      </a:br>
                      <a:r>
                        <a:rPr lang="fr-BE" sz="12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28  augustus  2018                                                                                                                                                                                                                                  30 juni 2019 </a:t>
                      </a:r>
                      <a:endParaRPr lang="nl-B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BE" sz="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121430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2400" b="0" dirty="0" smtClean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nl-BE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LOPENDE WERKZAAMHEDEN</a:t>
                      </a:r>
                      <a:endParaRPr lang="fr-BE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</a:rPr>
                        <a:t> </a:t>
                      </a:r>
                      <a:endParaRPr lang="nl-BE" sz="5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</a:rPr>
                        <a:t> </a:t>
                      </a:r>
                      <a:endParaRPr lang="nl-BE" sz="5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</a:rPr>
                        <a:t> </a:t>
                      </a:r>
                      <a:endParaRPr lang="nl-BE" sz="5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</a:rPr>
                        <a:t> </a:t>
                      </a:r>
                      <a:endParaRPr lang="nl-BE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lèche droite 8"/>
          <p:cNvSpPr/>
          <p:nvPr/>
        </p:nvSpPr>
        <p:spPr>
          <a:xfrm>
            <a:off x="903375" y="6882027"/>
            <a:ext cx="9793088" cy="37147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0" tIns="45682" rIns="91380" bIns="456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8630"/>
            <a:endParaRPr lang="fr-BE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10346059" y="6882027"/>
            <a:ext cx="0" cy="3714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944401" y="6882027"/>
            <a:ext cx="0" cy="371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" y="67129"/>
            <a:ext cx="5715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2"/>
            <a:ext cx="10975658" cy="980336"/>
          </a:xfrm>
        </p:spPr>
        <p:txBody>
          <a:bodyPr>
            <a:normAutofit fontScale="90000"/>
          </a:bodyPr>
          <a:lstStyle/>
          <a:p>
            <a:r>
              <a:rPr lang="nl-BE" sz="4000" dirty="0"/>
              <a:t>Het OVERZICHTSBORD: </a:t>
            </a:r>
            <a:br>
              <a:rPr lang="nl-BE" sz="4000" dirty="0"/>
            </a:br>
            <a:r>
              <a:rPr lang="nl-BE" sz="2700" dirty="0"/>
              <a:t>een evaluatietool </a:t>
            </a:r>
            <a:r>
              <a:rPr dirty="0"/>
              <a:t/>
            </a:r>
            <a:br>
              <a:rPr dirty="0"/>
            </a:br>
            <a:endParaRPr lang="nl-BE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223741"/>
              </p:ext>
            </p:extLst>
          </p:nvPr>
        </p:nvGraphicFramePr>
        <p:xfrm>
          <a:off x="264938" y="1692476"/>
          <a:ext cx="11698123" cy="6687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3096"/>
                <a:gridCol w="3238524"/>
                <a:gridCol w="349950"/>
                <a:gridCol w="4186553"/>
              </a:tblGrid>
              <a:tr h="72008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400" b="0" dirty="0">
                          <a:solidFill>
                            <a:schemeClr val="tx1"/>
                          </a:solidFill>
                          <a:effectLst/>
                        </a:rPr>
                        <a:t>TITEL VAN HET PROJECT</a:t>
                      </a:r>
                      <a:endParaRPr lang="nl-BE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>
                    <a:solidFill>
                      <a:srgbClr val="77B7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621977">
                <a:tc gridSpan="2">
                  <a:txBody>
                    <a:bodyPr/>
                    <a:lstStyle/>
                    <a:p>
                      <a:r>
                        <a:rPr lang="nl-BE" sz="2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</a:t>
                      </a:r>
                      <a:r>
                        <a:rPr lang="nl-BE" sz="2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“SUCCES STORIES” VAN HET PROJECT</a:t>
                      </a:r>
                      <a:endParaRPr lang="nl-BE" sz="21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400" dirty="0">
                          <a:effectLst/>
                        </a:rPr>
                        <a:t> </a:t>
                      </a:r>
                      <a:endParaRPr lang="nl-B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HET</a:t>
                      </a:r>
                      <a:r>
                        <a:rPr lang="nl-BE" sz="2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FOTOALBUM</a:t>
                      </a:r>
                      <a:endParaRPr lang="nl-BE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1775266">
                <a:tc>
                  <a:txBody>
                    <a:bodyPr/>
                    <a:lstStyle/>
                    <a:p>
                      <a:r>
                        <a:rPr lang="nl-BE" sz="2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WAT</a:t>
                      </a:r>
                      <a:r>
                        <a:rPr lang="nl-BE" sz="2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WE HEBBEN GELEERD</a:t>
                      </a:r>
                      <a:endParaRPr lang="nl-BE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04" marR="34204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WAT</a:t>
                      </a:r>
                      <a:r>
                        <a:rPr lang="nl-BE" sz="2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WE HEBBEN VERBETERD VOOR HET MILIEU</a:t>
                      </a:r>
                      <a:endParaRPr lang="nl-BE" sz="2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BE" sz="24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800" dirty="0">
                          <a:effectLst/>
                        </a:rPr>
                        <a:t> </a:t>
                      </a:r>
                      <a:endParaRPr lang="nl-BE" sz="5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800" dirty="0">
                          <a:effectLst/>
                        </a:rPr>
                        <a:t> </a:t>
                      </a:r>
                      <a:endParaRPr lang="nl-BE" sz="5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800" dirty="0">
                          <a:effectLst/>
                        </a:rPr>
                        <a:t> </a:t>
                      </a:r>
                      <a:endParaRPr lang="nl-BE" sz="5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</a:rPr>
                        <a:t> </a:t>
                      </a:r>
                      <a:endParaRPr lang="nl-BE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100" b="0" dirty="0" smtClean="0">
                          <a:solidFill>
                            <a:schemeClr val="tx1"/>
                          </a:solidFill>
                          <a:effectLst/>
                        </a:rPr>
                        <a:t>DE ACTOREN VAN HET PROJECT</a:t>
                      </a:r>
                      <a:r>
                        <a:rPr lang="fr-BE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2000" b="0" dirty="0" smtClean="0">
                          <a:effectLst/>
                        </a:rPr>
                        <a:t>  </a:t>
                      </a:r>
                      <a:endParaRPr lang="nl-BE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600" b="0" dirty="0" smtClean="0">
                          <a:solidFill>
                            <a:schemeClr val="tx1"/>
                          </a:solidFill>
                          <a:effectLst/>
                        </a:rPr>
                        <a:t>interne </a:t>
                      </a: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</a:rPr>
                        <a:t>en </a:t>
                      </a:r>
                      <a:r>
                        <a:rPr lang="fr-BE" sz="1600" b="0" dirty="0" smtClean="0">
                          <a:solidFill>
                            <a:schemeClr val="tx1"/>
                          </a:solidFill>
                          <a:effectLst/>
                        </a:rPr>
                        <a:t>externe</a:t>
                      </a:r>
                      <a:endParaRPr lang="nl-BE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/>
                </a:tc>
              </a:tr>
              <a:tr h="1570313">
                <a:tc gridSpan="4">
                  <a:txBody>
                    <a:bodyPr/>
                    <a:lstStyle/>
                    <a:p>
                      <a:r>
                        <a:rPr lang="nl-BE" sz="2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</a:t>
                      </a:r>
                      <a:r>
                        <a:rPr lang="nl-BE" sz="2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MORGEN?</a:t>
                      </a:r>
                      <a:endParaRPr lang="nl-BE" sz="21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04" marR="3420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lèche courbée vers la gauche 3"/>
          <p:cNvSpPr/>
          <p:nvPr/>
        </p:nvSpPr>
        <p:spPr>
          <a:xfrm>
            <a:off x="6313611" y="7011210"/>
            <a:ext cx="792088" cy="1177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2" rIns="91410" bIns="45702" rtlCol="0" anchor="ctr"/>
          <a:lstStyle/>
          <a:p>
            <a:pPr algn="ctr" defTabSz="1219037"/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Flèche courbée vers la gauche 6"/>
          <p:cNvSpPr/>
          <p:nvPr/>
        </p:nvSpPr>
        <p:spPr>
          <a:xfrm rot="10528789">
            <a:off x="5284330" y="6941146"/>
            <a:ext cx="685959" cy="131721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2" rIns="91410" bIns="45702" rtlCol="0" anchor="ctr"/>
          <a:lstStyle/>
          <a:p>
            <a:pPr algn="ctr" defTabSz="1219037"/>
            <a:endParaRPr lang="fr-BE">
              <a:solidFill>
                <a:prstClr val="black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" y="67129"/>
            <a:ext cx="5715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3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</TotalTime>
  <Words>423</Words>
  <Application>Microsoft Office PowerPoint</Application>
  <PresentationFormat>Aangepast</PresentationFormat>
  <Paragraphs>141</Paragraphs>
  <Slides>9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Een milieuproject  op school voorbereiden </vt:lpstr>
      <vt:lpstr>Op het programma</vt:lpstr>
      <vt:lpstr>Who’s who: Kleine institutionele opfrissing</vt:lpstr>
      <vt:lpstr>Leefmilieu Brussel (LB) en HAAR partners</vt:lpstr>
      <vt:lpstr>Leefmilieu Brussel (LB) en HAAR partners</vt:lpstr>
      <vt:lpstr>De verschillende profielen in het kader van een project</vt:lpstr>
      <vt:lpstr>Sleutels voor een geslaagd project</vt:lpstr>
      <vt:lpstr>Het overzichtsbord:   Een tool voor projectbeheer </vt:lpstr>
      <vt:lpstr>Het OVERZICHTSBORD:  een evaluatietool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Économiser l’énergie</dc:title>
  <dc:creator>Cat</dc:creator>
  <cp:lastModifiedBy>VOSSEN Hélène</cp:lastModifiedBy>
  <cp:revision>118</cp:revision>
  <cp:lastPrinted>2018-08-27T14:39:37Z</cp:lastPrinted>
  <dcterms:created xsi:type="dcterms:W3CDTF">2015-01-20T15:12:15Z</dcterms:created>
  <dcterms:modified xsi:type="dcterms:W3CDTF">2018-09-12T08:59:33Z</dcterms:modified>
</cp:coreProperties>
</file>