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72" r:id="rId4"/>
    <p:sldId id="271" r:id="rId5"/>
    <p:sldId id="280" r:id="rId6"/>
    <p:sldId id="278" r:id="rId7"/>
    <p:sldId id="258" r:id="rId8"/>
    <p:sldId id="276" r:id="rId9"/>
    <p:sldId id="277" r:id="rId10"/>
    <p:sldId id="279" r:id="rId11"/>
  </p:sldIdLst>
  <p:sldSz cx="12195175" cy="9145588"/>
  <p:notesSz cx="6797675" cy="9926638"/>
  <p:defaultTextStyle>
    <a:defPPr>
      <a:defRPr lang="fr-FR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UNINGS Roxane" initials="K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644"/>
    <a:srgbClr val="B4B3B3"/>
    <a:srgbClr val="4F5057"/>
    <a:srgbClr val="77B726"/>
    <a:srgbClr val="007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6095" autoAdjust="0"/>
  </p:normalViewPr>
  <p:slideViewPr>
    <p:cSldViewPr showGuides="1">
      <p:cViewPr>
        <p:scale>
          <a:sx n="70" d="100"/>
          <a:sy n="70" d="100"/>
        </p:scale>
        <p:origin x="390" y="1248"/>
      </p:cViewPr>
      <p:guideLst>
        <p:guide orient="horz" pos="2881"/>
        <p:guide pos="3841"/>
        <p:guide pos="6925"/>
        <p:guide pos="893"/>
        <p:guide pos="3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8AA6-E0E1-4283-A8D5-05962477CCB4}" type="datetimeFigureOut">
              <a:rPr lang="fr-BE" smtClean="0"/>
              <a:t>31/08/2018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3BA0-ABAD-4E9A-8237-11AF50760F2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812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9A8-8D9F-458A-A1AD-04C9F2F66E76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0715-3C21-4979-90C6-653B1884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9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0715-3C21-4979-90C6-653B188444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5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" y="-823408"/>
            <a:ext cx="12190477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00" y="2854800"/>
            <a:ext cx="4468800" cy="10596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 dirty="0" err="1"/>
              <a:t>Texte</a:t>
            </a:r>
            <a:r>
              <a:rPr sz="3000" dirty="0"/>
              <a:t> </a:t>
            </a:r>
            <a:r>
              <a:rPr sz="3000" dirty="0" err="1"/>
              <a:t>niveau</a:t>
            </a:r>
            <a:r>
              <a:rPr sz="3000" dirty="0"/>
              <a:t> </a:t>
            </a:r>
            <a:r>
              <a:rPr sz="3000" dirty="0" smtClean="0"/>
              <a:t>1</a:t>
            </a:r>
            <a:endParaRPr sz="30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400" dirty="0" err="1"/>
              <a:t>Texte</a:t>
            </a:r>
            <a:r>
              <a:rPr sz="7400" dirty="0"/>
              <a:t> du </a:t>
            </a:r>
            <a:r>
              <a:rPr sz="7400" dirty="0" err="1"/>
              <a:t>titre</a:t>
            </a:r>
            <a:endParaRPr sz="74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5" y="7543800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4" y="5679416"/>
            <a:ext cx="9474016" cy="83759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ts val="3600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900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04" y="6300192"/>
            <a:ext cx="9504783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500" indent="0" algn="l">
              <a:buNone/>
              <a:defRPr/>
            </a:lvl2pPr>
            <a:lvl3pPr marL="889000" indent="0" algn="l">
              <a:buNone/>
              <a:defRPr/>
            </a:lvl3pPr>
            <a:lvl4pPr marL="1333500" indent="0" algn="l">
              <a:buNone/>
              <a:defRPr/>
            </a:lvl4pPr>
            <a:lvl5pPr marL="1778000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073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096"/>
            <a:ext cx="5252667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4175125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21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37" y="2052514"/>
            <a:ext cx="3959869" cy="5976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00" y="3538800"/>
            <a:ext cx="57610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800" indent="-190800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0" y="4068589"/>
            <a:ext cx="5689600" cy="1584325"/>
          </a:xfrm>
          <a:prstGeom prst="rect">
            <a:avLst/>
          </a:prstGeom>
        </p:spPr>
        <p:txBody>
          <a:bodyPr>
            <a:normAutofit/>
          </a:bodyPr>
          <a:lstStyle>
            <a:lvl1pPr marL="190800" indent="-190800" defTabSz="190800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0"/>
            <a:ext cx="43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00" y="2656800"/>
            <a:ext cx="4769755" cy="4868322"/>
          </a:xfrm>
          <a:prstGeom prst="rect">
            <a:avLst/>
          </a:prstGeom>
        </p:spPr>
        <p:txBody>
          <a:bodyPr/>
          <a:lstStyle>
            <a:lvl1pPr marL="230400" indent="-230400" defTabSz="583200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7200" indent="-230400" defTabSz="583200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600" indent="-230400" defTabSz="583200">
              <a:buClr>
                <a:srgbClr val="00799D"/>
              </a:buClr>
              <a:buFont typeface="Verdana" pitchFamily="34" charset="0"/>
              <a:buChar char="–"/>
              <a:defRPr sz="18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75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0" y="2997200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1493432" y="3974588"/>
            <a:ext cx="3248802" cy="218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photo: Y. </a:t>
            </a:r>
            <a:r>
              <a:rPr sz="900" dirty="0" err="1">
                <a:solidFill>
                  <a:srgbClr val="FFFFFF"/>
                </a:solidFill>
              </a:rPr>
              <a:t>Glavie</a:t>
            </a:r>
            <a:r>
              <a:rPr sz="900" dirty="0">
                <a:solidFill>
                  <a:srgbClr val="FFFFFF"/>
                </a:solidFill>
              </a:rPr>
              <a:t> et </a:t>
            </a:r>
            <a:r>
              <a:rPr sz="900" dirty="0" err="1">
                <a:solidFill>
                  <a:srgbClr val="FFFFFF"/>
                </a:solidFill>
              </a:rPr>
              <a:t>Architectes</a:t>
            </a:r>
            <a:r>
              <a:rPr sz="900" dirty="0">
                <a:solidFill>
                  <a:srgbClr val="FFFFFF"/>
                </a:solidFill>
              </a:rPr>
              <a:t> : </a:t>
            </a:r>
            <a:r>
              <a:rPr sz="900" dirty="0" err="1">
                <a:solidFill>
                  <a:srgbClr val="FFFFFF"/>
                </a:solidFill>
              </a:rPr>
              <a:t>Cepezed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sz="900" dirty="0" err="1">
                <a:solidFill>
                  <a:srgbClr val="FFFFFF"/>
                </a:solidFill>
              </a:rPr>
              <a:t>Samyn</a:t>
            </a:r>
            <a:r>
              <a:rPr sz="900" dirty="0">
                <a:solidFill>
                  <a:srgbClr val="FFFFFF"/>
                </a:solidFill>
              </a:rPr>
              <a:t>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708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66" r:id="rId9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bubble.brussels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1043" y="900386"/>
            <a:ext cx="5832647" cy="1770510"/>
          </a:xfrm>
        </p:spPr>
        <p:txBody>
          <a:bodyPr>
            <a:normAutofit fontScale="90000"/>
          </a:bodyPr>
          <a:lstStyle/>
          <a:p>
            <a:r>
              <a:rPr lang="fr-FR" sz="53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Préparer son projet « environnement »</a:t>
            </a:r>
            <a:r>
              <a:rPr lang="fr-FR" sz="8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8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8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fr-FR" sz="4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 / 08 / 2018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007890"/>
                </a:solidFill>
                <a:latin typeface="Arial Bold"/>
                <a:ea typeface="Arial Bold"/>
                <a:cs typeface="Arial Bold"/>
                <a:sym typeface="Arial Bold"/>
              </a:rPr>
              <a:t>Equipe Ecole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sz="2000" dirty="0" smtClean="0">
                <a:solidFill>
                  <a:srgbClr val="007890"/>
                </a:solidFill>
                <a:latin typeface="Arial"/>
                <a:ea typeface="Arial"/>
                <a:cs typeface="Arial"/>
                <a:sym typeface="Arial"/>
              </a:rPr>
              <a:t>DEPARTEMENT Education - Formation</a:t>
            </a:r>
            <a:endParaRPr lang="fr-FR" sz="2000" dirty="0">
              <a:solidFill>
                <a:srgbClr val="00789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fr-FR" sz="2000" dirty="0">
                <a:solidFill>
                  <a:srgbClr val="6CB644"/>
                </a:solidFill>
                <a:latin typeface="Arial"/>
                <a:ea typeface="Arial"/>
                <a:cs typeface="Arial"/>
                <a:sym typeface="Arial"/>
              </a:rPr>
              <a:t>Division information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80336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Le tableau de bord : </a:t>
            </a:r>
            <a:r>
              <a:rPr lang="fr-BE" sz="2700" dirty="0" smtClean="0"/>
              <a:t>un outil de communication? 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2433300" y="6434138"/>
            <a:ext cx="9525" cy="5619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413250"/>
            <a:ext cx="12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6872" y="4111129"/>
            <a:ext cx="782143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Appel à votre créativité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235" y="23882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BE" b="1" dirty="0">
                <a:solidFill>
                  <a:srgbClr val="6CB644"/>
                </a:solidFill>
                <a:latin typeface="Arial"/>
                <a:ea typeface="Arial"/>
                <a:cs typeface="Arial"/>
              </a:rPr>
              <a:t>Partager les résultats, valoriser </a:t>
            </a:r>
            <a:endParaRPr lang="fr-BE" b="1" dirty="0" smtClean="0">
              <a:solidFill>
                <a:srgbClr val="6CB644"/>
              </a:solidFill>
              <a:latin typeface="Arial"/>
              <a:ea typeface="Arial"/>
              <a:cs typeface="Arial"/>
            </a:endParaRPr>
          </a:p>
          <a:p>
            <a:pPr lvl="0"/>
            <a:r>
              <a:rPr lang="fr-BE" b="1" dirty="0" smtClean="0">
                <a:solidFill>
                  <a:srgbClr val="6CB644"/>
                </a:solidFill>
                <a:latin typeface="Arial"/>
                <a:ea typeface="Arial"/>
                <a:cs typeface="Arial"/>
              </a:rPr>
              <a:t>les </a:t>
            </a:r>
            <a:r>
              <a:rPr lang="fr-BE" b="1" dirty="0">
                <a:solidFill>
                  <a:srgbClr val="6CB644"/>
                </a:solidFill>
                <a:latin typeface="Arial"/>
                <a:ea typeface="Arial"/>
                <a:cs typeface="Arial"/>
              </a:rPr>
              <a:t>élèves, les partenaires… </a:t>
            </a:r>
          </a:p>
        </p:txBody>
      </p:sp>
    </p:spTree>
    <p:extLst>
      <p:ext uri="{BB962C8B-B14F-4D97-AF65-F5344CB8AC3E}">
        <p14:creationId xmlns:p14="http://schemas.microsoft.com/office/powerpoint/2010/main" val="2039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704492" cy="908328"/>
          </a:xfrm>
        </p:spPr>
        <p:txBody>
          <a:bodyPr>
            <a:normAutofit/>
          </a:bodyPr>
          <a:lstStyle/>
          <a:p>
            <a:r>
              <a:rPr lang="fr-BE" dirty="0" smtClean="0"/>
              <a:t>             Au programme</a:t>
            </a:r>
            <a:endParaRPr lang="fr-BE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6650" y="2399758"/>
            <a:ext cx="11097124" cy="202902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BE" dirty="0" smtClean="0"/>
              <a:t>   9h40 - 10h30</a:t>
            </a:r>
            <a:r>
              <a:rPr lang="fr-BE" dirty="0"/>
              <a:t> 	</a:t>
            </a:r>
            <a:r>
              <a:rPr lang="fr-BE" dirty="0" smtClean="0"/>
              <a:t>Contexte</a:t>
            </a:r>
            <a:r>
              <a:rPr lang="fr-BE" dirty="0"/>
              <a:t> général : </a:t>
            </a:r>
            <a:r>
              <a:rPr lang="fr-BE" dirty="0" err="1"/>
              <a:t>who’s</a:t>
            </a:r>
            <a:r>
              <a:rPr lang="fr-BE" dirty="0"/>
              <a:t> </a:t>
            </a:r>
            <a:r>
              <a:rPr lang="fr-BE" dirty="0" err="1"/>
              <a:t>who</a:t>
            </a:r>
            <a:r>
              <a:rPr lang="fr-BE" sz="1400" dirty="0"/>
              <a:t> </a:t>
            </a:r>
            <a:r>
              <a:rPr lang="fr-BE" dirty="0"/>
              <a:t> </a:t>
            </a:r>
            <a:endParaRPr lang="fr-BE" dirty="0" smtClean="0"/>
          </a:p>
          <a:p>
            <a:pPr lvl="0"/>
            <a:r>
              <a:rPr lang="fr-BE" dirty="0" smtClean="0"/>
              <a:t>		Les différentes postures dans le cadre d’un projet</a:t>
            </a:r>
            <a:endParaRPr lang="fr-BE" dirty="0"/>
          </a:p>
          <a:p>
            <a:pPr lvl="0"/>
            <a:r>
              <a:rPr lang="fr-BE" dirty="0" smtClean="0"/>
              <a:t>		Clés </a:t>
            </a:r>
            <a:r>
              <a:rPr lang="fr-BE" dirty="0"/>
              <a:t>pour un projet réussi :  présentation du tableau de </a:t>
            </a:r>
            <a:r>
              <a:rPr lang="fr-BE" dirty="0" smtClean="0"/>
              <a:t>bord,             </a:t>
            </a:r>
            <a:r>
              <a:rPr lang="fr-BE" dirty="0"/>
              <a:t>	</a:t>
            </a:r>
            <a:r>
              <a:rPr lang="fr-BE" dirty="0" smtClean="0"/>
              <a:t>	outil </a:t>
            </a:r>
            <a:r>
              <a:rPr lang="fr-BE" dirty="0"/>
              <a:t>de gestion de projet, d’évaluation et de communication</a:t>
            </a:r>
          </a:p>
          <a:p>
            <a:r>
              <a:rPr lang="fr-BE" dirty="0"/>
              <a:t>	</a:t>
            </a:r>
            <a:r>
              <a:rPr lang="fr-BE" dirty="0" smtClean="0"/>
              <a:t>	      </a:t>
            </a:r>
            <a:endParaRPr lang="fr-BE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98763" y="4644802"/>
            <a:ext cx="10449052" cy="10337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  10h40 - 14h20	Travaux </a:t>
            </a:r>
            <a:r>
              <a:rPr lang="fr-BE" dirty="0"/>
              <a:t>selon le thème de votre projet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52971" y="5508898"/>
            <a:ext cx="10844483" cy="2377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14h30 - 15h30    Bref </a:t>
            </a:r>
            <a:r>
              <a:rPr lang="fr-BE" dirty="0"/>
              <a:t>retour sur les questions en </a:t>
            </a:r>
            <a:r>
              <a:rPr lang="fr-BE" dirty="0" smtClean="0"/>
              <a:t>suspens </a:t>
            </a:r>
            <a:r>
              <a:rPr lang="fr-BE" dirty="0"/>
              <a:t>suite aux </a:t>
            </a:r>
            <a:r>
              <a:rPr lang="fr-BE" dirty="0" smtClean="0"/>
              <a:t> travaux de</a:t>
            </a:r>
          </a:p>
          <a:p>
            <a:r>
              <a:rPr lang="fr-BE" dirty="0" smtClean="0"/>
              <a:t>	             groupe</a:t>
            </a:r>
          </a:p>
          <a:p>
            <a:r>
              <a:rPr lang="fr-BE" dirty="0" smtClean="0"/>
              <a:t>	             Exercice </a:t>
            </a:r>
            <a:r>
              <a:rPr lang="fr-BE" dirty="0"/>
              <a:t>d’intelligence collective pour décliner le tableau de </a:t>
            </a:r>
            <a:r>
              <a:rPr lang="fr-BE" dirty="0" smtClean="0"/>
              <a:t>	             bord </a:t>
            </a:r>
            <a:r>
              <a:rPr lang="fr-BE" dirty="0"/>
              <a:t>pour </a:t>
            </a:r>
            <a:r>
              <a:rPr lang="fr-BE" dirty="0" smtClean="0"/>
              <a:t>différents </a:t>
            </a:r>
            <a:r>
              <a:rPr lang="fr-BE" dirty="0"/>
              <a:t>publics  </a:t>
            </a:r>
          </a:p>
          <a:p>
            <a:pPr marL="1044499" lvl="1" indent="0">
              <a:buFont typeface="Arial" pitchFamily="34" charset="0"/>
              <a:buNone/>
            </a:pPr>
            <a:endParaRPr lang="fr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47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704492" cy="90832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Who’s </a:t>
            </a:r>
            <a:r>
              <a:rPr lang="fr-BE" dirty="0" err="1" smtClean="0"/>
              <a:t>who</a:t>
            </a:r>
            <a:r>
              <a:rPr lang="fr-BE" dirty="0" smtClean="0"/>
              <a:t> : </a:t>
            </a:r>
            <a:r>
              <a:rPr lang="fr-BE" sz="3600" dirty="0" smtClean="0"/>
              <a:t>petit rappel institutionnel</a:t>
            </a:r>
            <a:endParaRPr lang="fr-BE" sz="36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57350" y="2031281"/>
            <a:ext cx="6480720" cy="65019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499" lvl="1" indent="0">
              <a:buNone/>
            </a:pPr>
            <a:endParaRPr lang="fr-B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499" lvl="1" indent="0">
              <a:buNone/>
            </a:pPr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499" lvl="1" indent="0">
              <a:buFont typeface="Arial" pitchFamily="34" charset="0"/>
              <a:buNone/>
            </a:pPr>
            <a:endParaRPr lang="fr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10" name="Text Box 5"/>
          <p:cNvSpPr txBox="1">
            <a:spLocks/>
          </p:cNvSpPr>
          <p:nvPr/>
        </p:nvSpPr>
        <p:spPr bwMode="auto">
          <a:xfrm>
            <a:off x="624979" y="1537784"/>
            <a:ext cx="11017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3200" b="1" dirty="0" smtClean="0">
                <a:solidFill>
                  <a:srgbClr val="FF0000"/>
                </a:solidFill>
                <a:latin typeface="Gill Sans" pitchFamily="124" charset="0"/>
                <a:sym typeface="Gill Sans" pitchFamily="124" charset="0"/>
              </a:rPr>
              <a:t>E</a:t>
            </a:r>
            <a:r>
              <a:rPr lang="fr-BE" altLang="fr-FR" sz="3200" b="1" dirty="0" smtClean="0">
                <a:solidFill>
                  <a:srgbClr val="6CB644"/>
                </a:solidFill>
                <a:latin typeface="Gill Sans" pitchFamily="124" charset="0"/>
                <a:sym typeface="Gill Sans" pitchFamily="124" charset="0"/>
              </a:rPr>
              <a:t>ducation              </a:t>
            </a:r>
            <a:r>
              <a:rPr lang="fr-BE" altLang="fr-FR" sz="3200" b="1" dirty="0" smtClean="0">
                <a:solidFill>
                  <a:srgbClr val="FF0000"/>
                </a:solidFill>
                <a:latin typeface="Gill Sans" pitchFamily="124" charset="0"/>
                <a:sym typeface="Gill Sans" pitchFamily="124" charset="0"/>
              </a:rPr>
              <a:t>R</a:t>
            </a:r>
            <a:r>
              <a:rPr lang="fr-BE" altLang="fr-FR" sz="3200" b="1" dirty="0" smtClean="0">
                <a:solidFill>
                  <a:srgbClr val="6CB644"/>
                </a:solidFill>
                <a:latin typeface="Gill Sans" pitchFamily="124" charset="0"/>
                <a:sym typeface="Gill Sans" pitchFamily="124" charset="0"/>
              </a:rPr>
              <a:t>elative  à        l’  </a:t>
            </a:r>
            <a:r>
              <a:rPr lang="fr-BE" altLang="fr-FR" sz="3200" b="1" dirty="0" smtClean="0">
                <a:solidFill>
                  <a:srgbClr val="FF0000"/>
                </a:solidFill>
                <a:latin typeface="Gill Sans" pitchFamily="124" charset="0"/>
                <a:sym typeface="Gill Sans" pitchFamily="124" charset="0"/>
              </a:rPr>
              <a:t>E</a:t>
            </a:r>
            <a:r>
              <a:rPr lang="fr-BE" altLang="fr-FR" sz="3200" b="1" dirty="0" smtClean="0">
                <a:solidFill>
                  <a:srgbClr val="6CB644"/>
                </a:solidFill>
                <a:latin typeface="Gill Sans" pitchFamily="124" charset="0"/>
                <a:sym typeface="Gill Sans" pitchFamily="124" charset="0"/>
              </a:rPr>
              <a:t>nvironnement</a:t>
            </a:r>
          </a:p>
        </p:txBody>
      </p:sp>
      <p:sp>
        <p:nvSpPr>
          <p:cNvPr id="13" name="AutoShape 38">
            <a:hlinkClick r:id="" action="ppaction://hlinkshowjump?jump=firstslide" highlightClick="1"/>
          </p:cNvPr>
          <p:cNvSpPr>
            <a:spLocks/>
          </p:cNvSpPr>
          <p:nvPr/>
        </p:nvSpPr>
        <p:spPr bwMode="auto">
          <a:xfrm>
            <a:off x="4792621" y="3068898"/>
            <a:ext cx="1695026" cy="1440159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BE" sz="400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4" name="Text Box 27"/>
          <p:cNvSpPr txBox="1">
            <a:spLocks/>
          </p:cNvSpPr>
          <p:nvPr/>
        </p:nvSpPr>
        <p:spPr bwMode="auto">
          <a:xfrm flipH="1">
            <a:off x="4408745" y="3293599"/>
            <a:ext cx="23762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 </a:t>
            </a:r>
            <a:r>
              <a:rPr lang="fr-BE" altLang="fr-FR" sz="4400" dirty="0" smtClean="0">
                <a:solidFill>
                  <a:srgbClr val="FF0000"/>
                </a:solidFill>
                <a:latin typeface="Gill Sans" pitchFamily="124" charset="0"/>
                <a:sym typeface="Gill Sans" pitchFamily="124" charset="0"/>
              </a:rPr>
              <a:t>école</a:t>
            </a:r>
            <a:endParaRPr lang="fr-FR" altLang="fr-FR" sz="4400" dirty="0" smtClean="0">
              <a:solidFill>
                <a:srgbClr val="FF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5" name="Text Box 27"/>
          <p:cNvSpPr txBox="1">
            <a:spLocks/>
          </p:cNvSpPr>
          <p:nvPr/>
        </p:nvSpPr>
        <p:spPr bwMode="auto">
          <a:xfrm flipH="1">
            <a:off x="3624002" y="6516522"/>
            <a:ext cx="38646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   </a:t>
            </a:r>
            <a:r>
              <a:rPr lang="fr-BE" altLang="fr-FR" sz="4400" dirty="0" smtClean="0">
                <a:solidFill>
                  <a:srgbClr val="FF0000"/>
                </a:solidFill>
                <a:latin typeface="Gill Sans" pitchFamily="124" charset="0"/>
                <a:sym typeface="Gill Sans" pitchFamily="124" charset="0"/>
              </a:rPr>
              <a:t>bruxelloise</a:t>
            </a:r>
            <a:endParaRPr lang="fr-FR" altLang="fr-FR" sz="4400" dirty="0" smtClean="0">
              <a:solidFill>
                <a:srgbClr val="FF0000"/>
              </a:solidFill>
              <a:latin typeface="Gill Sans" pitchFamily="124" charset="0"/>
              <a:sym typeface="Gill Sans" pitchFamily="12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41" y="4781497"/>
            <a:ext cx="2160764" cy="16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5"/>
          <p:cNvSpPr txBox="1">
            <a:spLocks/>
          </p:cNvSpPr>
          <p:nvPr/>
        </p:nvSpPr>
        <p:spPr bwMode="auto">
          <a:xfrm>
            <a:off x="7152854" y="5597365"/>
            <a:ext cx="5042321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Bruxelles-Environnement</a:t>
            </a:r>
          </a:p>
          <a:p>
            <a:pPr lvl="0"/>
            <a:r>
              <a:rPr lang="fr-BE" sz="2000" dirty="0" smtClean="0">
                <a:solidFill>
                  <a:prstClr val="black"/>
                </a:solidFill>
              </a:rPr>
              <a:t>           Tout </a:t>
            </a:r>
            <a:r>
              <a:rPr lang="fr-BE" sz="2000" dirty="0">
                <a:solidFill>
                  <a:prstClr val="black"/>
                </a:solidFill>
              </a:rPr>
              <a:t>le reste </a:t>
            </a:r>
            <a:r>
              <a:rPr lang="fr-B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 : </a:t>
            </a:r>
            <a:r>
              <a:rPr lang="fr-BE" sz="2000" dirty="0">
                <a:solidFill>
                  <a:prstClr val="black"/>
                </a:solidFill>
                <a:sym typeface="Wingdings" panose="05000000000000000000" pitchFamily="2" charset="2"/>
              </a:rPr>
              <a:t>bruit, Zéro déchet, </a:t>
            </a:r>
          </a:p>
          <a:p>
            <a:pPr lvl="0"/>
            <a:r>
              <a:rPr lang="fr-B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       alimentation</a:t>
            </a:r>
            <a:r>
              <a:rPr lang="fr-BE" sz="2000" dirty="0">
                <a:solidFill>
                  <a:prstClr val="black"/>
                </a:solidFill>
                <a:sym typeface="Wingdings" panose="05000000000000000000" pitchFamily="2" charset="2"/>
              </a:rPr>
              <a:t>, énergie, </a:t>
            </a:r>
            <a:r>
              <a:rPr lang="fr-B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biodiversité,       </a:t>
            </a:r>
          </a:p>
          <a:p>
            <a:pPr lvl="0"/>
            <a:r>
              <a:rPr lang="fr-BE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B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      compost </a:t>
            </a:r>
            <a:endParaRPr lang="fr-BE" sz="2000" dirty="0">
              <a:solidFill>
                <a:prstClr val="black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20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8" name="Text Box 24"/>
          <p:cNvSpPr txBox="1">
            <a:spLocks/>
          </p:cNvSpPr>
          <p:nvPr/>
        </p:nvSpPr>
        <p:spPr bwMode="auto">
          <a:xfrm>
            <a:off x="7578131" y="3031989"/>
            <a:ext cx="38168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Bruxelles-Mobilité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sz="2000" dirty="0"/>
              <a:t>Plans de déplacement scolaire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28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19" name="Text Box 22"/>
          <p:cNvSpPr txBox="1">
            <a:spLocks/>
          </p:cNvSpPr>
          <p:nvPr/>
        </p:nvSpPr>
        <p:spPr bwMode="auto">
          <a:xfrm>
            <a:off x="7462010" y="4052097"/>
            <a:ext cx="38885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Bruxelles-Propreté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sz="2000" dirty="0"/>
              <a:t>Opérateur de collecte et animations propreté/tri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28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20" name="Text Box 19"/>
          <p:cNvSpPr txBox="1">
            <a:spLocks/>
          </p:cNvSpPr>
          <p:nvPr/>
        </p:nvSpPr>
        <p:spPr bwMode="auto">
          <a:xfrm>
            <a:off x="-140098" y="3151379"/>
            <a:ext cx="493271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Fédération W-</a:t>
            </a:r>
            <a:r>
              <a:rPr lang="fr-BE" altLang="fr-FR" sz="2800" dirty="0" err="1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Bxl</a:t>
            </a:r>
            <a:endParaRPr lang="fr-BE" altLang="fr-FR" sz="28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000" kern="0" dirty="0" smtClean="0">
                <a:solidFill>
                  <a:srgbClr val="000000"/>
                </a:solidFill>
                <a:sym typeface="Gill Sans" pitchFamily="124" charset="0"/>
              </a:rPr>
              <a:t>Appel à projet, IFC, pacte d’excellence</a:t>
            </a:r>
            <a:endParaRPr lang="fr-BE" sz="2000" kern="0" dirty="0">
              <a:solidFill>
                <a:sysClr val="windowText" lastClr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28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21" name="Text Box 21"/>
          <p:cNvSpPr txBox="1">
            <a:spLocks/>
          </p:cNvSpPr>
          <p:nvPr/>
        </p:nvSpPr>
        <p:spPr bwMode="auto">
          <a:xfrm>
            <a:off x="263525" y="4284663"/>
            <a:ext cx="42497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Communauté Flamande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 </a:t>
            </a:r>
            <a:r>
              <a:rPr lang="fr-BE" altLang="fr-FR" sz="2000" dirty="0">
                <a:solidFill>
                  <a:srgbClr val="000000"/>
                </a:solidFill>
                <a:latin typeface="Calibri" panose="020F0502020204030204" pitchFamily="34" charset="0"/>
                <a:sym typeface="Gill Sans" pitchFamily="124" charset="0"/>
              </a:rPr>
              <a:t>P</a:t>
            </a:r>
            <a:r>
              <a:rPr lang="fr-BE" altLang="fr-FR" sz="20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 pitchFamily="124" charset="0"/>
              </a:rPr>
              <a:t>rogramme MOS, subsides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2800" dirty="0" smtClean="0">
              <a:solidFill>
                <a:srgbClr val="000000"/>
              </a:solidFill>
              <a:latin typeface="Gill Sans" pitchFamily="124" charset="0"/>
              <a:sym typeface="Gill Sans" pitchFamily="124" charset="0"/>
            </a:endParaRPr>
          </a:p>
        </p:txBody>
      </p:sp>
      <p:sp>
        <p:nvSpPr>
          <p:cNvPr id="22" name="Text Box 6"/>
          <p:cNvSpPr txBox="1">
            <a:spLocks/>
          </p:cNvSpPr>
          <p:nvPr/>
        </p:nvSpPr>
        <p:spPr bwMode="auto">
          <a:xfrm>
            <a:off x="292290" y="5531637"/>
            <a:ext cx="38163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BE" altLang="fr-FR" sz="2800" dirty="0" smtClean="0">
                <a:solidFill>
                  <a:srgbClr val="000000"/>
                </a:solidFill>
                <a:latin typeface="Gill Sans" pitchFamily="124" charset="0"/>
                <a:sym typeface="Gill Sans" pitchFamily="124" charset="0"/>
              </a:rPr>
              <a:t>        Réseaux et PO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 pitchFamily="124" charset="0"/>
              </a:rPr>
              <a:t>             Formations, programme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13011" y="2122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Compétence communautaire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96957" y="2105901"/>
            <a:ext cx="45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Compétence régionale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003" y="612354"/>
            <a:ext cx="11323665" cy="908328"/>
          </a:xfrm>
        </p:spPr>
        <p:txBody>
          <a:bodyPr>
            <a:noAutofit/>
          </a:bodyPr>
          <a:lstStyle/>
          <a:p>
            <a:pPr marL="1044499" lvl="1" indent="0"/>
            <a:r>
              <a:rPr lang="fr-BE" sz="3200" b="1" kern="1200" cap="all" dirty="0" smtClean="0">
                <a:solidFill>
                  <a:srgbClr val="00799D"/>
                </a:solidFill>
                <a:latin typeface="Arial" pitchFamily="34" charset="0"/>
                <a:ea typeface="+mj-ea"/>
                <a:cs typeface="Arial" pitchFamily="34" charset="0"/>
              </a:rPr>
              <a:t>Bruxelles Environnement (BE)  et ses partenaires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27149" y="1692474"/>
            <a:ext cx="11737304" cy="803299"/>
          </a:xfrm>
        </p:spPr>
        <p:txBody>
          <a:bodyPr>
            <a:normAutofit/>
          </a:bodyPr>
          <a:lstStyle/>
          <a:p>
            <a:pPr marL="1044499" lvl="1" indent="0">
              <a:buNone/>
            </a:pPr>
            <a:r>
              <a:rPr lang="fr-BE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4000" b="1" dirty="0" smtClean="0">
                <a:solidFill>
                  <a:srgbClr val="6CB644"/>
                </a:solidFill>
              </a:rPr>
              <a:t>Au sein de Bruxelles Environnement</a:t>
            </a:r>
            <a:endParaRPr lang="fr-BE" dirty="0">
              <a:solidFill>
                <a:srgbClr val="6CB64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0963" y="2196530"/>
            <a:ext cx="10873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r>
              <a:rPr lang="fr-BE" dirty="0" smtClean="0"/>
              <a:t>BE compte une équipe de 5 personnes pour :</a:t>
            </a:r>
          </a:p>
          <a:p>
            <a:r>
              <a:rPr lang="fr-BE" dirty="0" smtClean="0"/>
              <a:t>	* développer la stratégie basée entre autre sur l’évaluation</a:t>
            </a:r>
            <a:r>
              <a:rPr lang="fr-BE" dirty="0"/>
              <a:t> </a:t>
            </a:r>
            <a:r>
              <a:rPr lang="fr-BE" dirty="0" smtClean="0"/>
              <a:t>des enseignants</a:t>
            </a:r>
          </a:p>
          <a:p>
            <a:r>
              <a:rPr lang="fr-BE" dirty="0" smtClean="0"/>
              <a:t>	* collaborer avec les organes officiels, </a:t>
            </a:r>
          </a:p>
          <a:p>
            <a:r>
              <a:rPr lang="fr-BE" dirty="0" smtClean="0"/>
              <a:t>	* superviser le travail des partenaires sur le terrain, </a:t>
            </a:r>
          </a:p>
          <a:p>
            <a:r>
              <a:rPr lang="fr-BE" dirty="0" smtClean="0"/>
              <a:t>	* animer le réseau </a:t>
            </a:r>
            <a:r>
              <a:rPr lang="fr-BE" dirty="0" err="1" smtClean="0">
                <a:solidFill>
                  <a:srgbClr val="FF0000"/>
                </a:solidFill>
              </a:rPr>
              <a:t>Bubble</a:t>
            </a:r>
            <a:endParaRPr lang="fr-BE" dirty="0">
              <a:solidFill>
                <a:srgbClr val="FF0000"/>
              </a:solidFill>
            </a:endParaRPr>
          </a:p>
          <a:p>
            <a:r>
              <a:rPr lang="fr-BE" dirty="0"/>
              <a:t>	</a:t>
            </a:r>
            <a:r>
              <a:rPr lang="fr-BE" dirty="0" smtClean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" y="5830574"/>
            <a:ext cx="3213839" cy="21467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8488" y="536890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    UN FESTIVAL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Data\ged$\25_ErE\03_PROJECTS\BUBBLE\Website\Elements graphiques\Nouvelle image (9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5" y="4676700"/>
            <a:ext cx="4320480" cy="27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33243" y="7542518"/>
            <a:ext cx="375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          </a:t>
            </a:r>
            <a:r>
              <a:rPr lang="fr-BE" dirty="0" smtClean="0">
                <a:solidFill>
                  <a:srgbClr val="FF0000"/>
                </a:solidFill>
              </a:rPr>
              <a:t>UN SITE</a:t>
            </a:r>
          </a:p>
          <a:p>
            <a:r>
              <a:rPr lang="fr-BE" dirty="0" smtClean="0">
                <a:solidFill>
                  <a:srgbClr val="FF0000"/>
                </a:solidFill>
                <a:hlinkClick r:id="rId5"/>
              </a:rPr>
              <a:t>WWW.BUBBLE.BRUSSELS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 smtClean="0">
                <a:solidFill>
                  <a:srgbClr val="FF0000"/>
                </a:solidFill>
              </a:rPr>
              <a:t>   PROJETS, AGENDA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03194" y="7727183"/>
            <a:ext cx="28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UNE MAILING LISTE</a:t>
            </a:r>
            <a:endParaRPr lang="fr-BE" dirty="0">
              <a:solidFill>
                <a:srgbClr val="FF0000"/>
              </a:solidFill>
            </a:endParaRPr>
          </a:p>
          <a:p>
            <a:r>
              <a:rPr lang="fr-BE" dirty="0" smtClean="0">
                <a:solidFill>
                  <a:srgbClr val="FF0000"/>
                </a:solidFill>
              </a:rPr>
              <a:t>Pour se tenir informé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4" y="5130931"/>
            <a:ext cx="3181265" cy="21208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04138" y="4261201"/>
            <a:ext cx="28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Des formations et  </a:t>
            </a:r>
          </a:p>
          <a:p>
            <a:r>
              <a:rPr lang="fr-BE" dirty="0">
                <a:solidFill>
                  <a:srgbClr val="FF0000"/>
                </a:solidFill>
              </a:rPr>
              <a:t>  visites d’écoles</a:t>
            </a:r>
          </a:p>
        </p:txBody>
      </p:sp>
    </p:spTree>
    <p:extLst>
      <p:ext uri="{BB962C8B-B14F-4D97-AF65-F5344CB8AC3E}">
        <p14:creationId xmlns:p14="http://schemas.microsoft.com/office/powerpoint/2010/main" val="33928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003" y="612354"/>
            <a:ext cx="11323665" cy="908328"/>
          </a:xfrm>
        </p:spPr>
        <p:txBody>
          <a:bodyPr>
            <a:noAutofit/>
          </a:bodyPr>
          <a:lstStyle/>
          <a:p>
            <a:pPr marL="1044499" lvl="1" indent="0"/>
            <a:r>
              <a:rPr lang="fr-BE" sz="3200" b="1" kern="1200" cap="all" dirty="0" smtClean="0">
                <a:solidFill>
                  <a:srgbClr val="00799D"/>
                </a:solidFill>
                <a:latin typeface="Arial" pitchFamily="34" charset="0"/>
                <a:ea typeface="+mj-ea"/>
                <a:cs typeface="Arial" pitchFamily="34" charset="0"/>
              </a:rPr>
              <a:t>Bruxelles Environnement (BE)  et ses partenaires</a:t>
            </a:r>
            <a:endParaRPr lang="fr-BE" sz="3200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480963" y="184258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6CB644"/>
                </a:solidFill>
              </a:rPr>
              <a:t>Sur le terrain</a:t>
            </a:r>
            <a:r>
              <a:rPr lang="fr-BE" sz="4000" b="1" dirty="0" smtClean="0">
                <a:solidFill>
                  <a:srgbClr val="6CB644"/>
                </a:solidFill>
              </a:rPr>
              <a:t>... dans </a:t>
            </a:r>
            <a:r>
              <a:rPr lang="fr-BE" sz="4000" b="1" dirty="0">
                <a:solidFill>
                  <a:srgbClr val="6CB644"/>
                </a:solidFill>
              </a:rPr>
              <a:t>vos écoles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4939" y="2916610"/>
            <a:ext cx="117799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Des partenaires indépendants, associatifs ou non, sont financés par BE pour :</a:t>
            </a:r>
          </a:p>
          <a:p>
            <a:endParaRPr lang="fr-BE" dirty="0" smtClean="0"/>
          </a:p>
          <a:p>
            <a:r>
              <a:rPr lang="fr-BE" dirty="0" smtClean="0"/>
              <a:t>	* animer un centre d’information d’ERE et vous aider à démarrer un premier projet</a:t>
            </a:r>
          </a:p>
          <a:p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smtClean="0">
                <a:solidFill>
                  <a:srgbClr val="FF0000"/>
                </a:solidFill>
              </a:rPr>
              <a:t>mission réalisée par le Réseau Idée</a:t>
            </a:r>
          </a:p>
          <a:p>
            <a:r>
              <a:rPr lang="fr-BE" dirty="0" smtClean="0"/>
              <a:t>	* accompagner les écoles sur toutes les questions techniques de gestion environne-</a:t>
            </a:r>
          </a:p>
          <a:p>
            <a:r>
              <a:rPr lang="fr-BE" dirty="0" smtClean="0"/>
              <a:t>	   mentale ou pour obtenir le label Eco </a:t>
            </a:r>
            <a:r>
              <a:rPr lang="fr-BE" dirty="0" err="1" smtClean="0"/>
              <a:t>School</a:t>
            </a:r>
            <a:endParaRPr lang="fr-BE" dirty="0" smtClean="0"/>
          </a:p>
          <a:p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smtClean="0">
                <a:solidFill>
                  <a:srgbClr val="FF0000"/>
                </a:solidFill>
              </a:rPr>
              <a:t>mission réalisée par le facilitateur école assuré par </a:t>
            </a:r>
            <a:r>
              <a:rPr lang="fr-BE" dirty="0" err="1" smtClean="0">
                <a:solidFill>
                  <a:srgbClr val="FF0000"/>
                </a:solidFill>
              </a:rPr>
              <a:t>l’asbl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Coren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/>
              <a:t>	</a:t>
            </a:r>
            <a:r>
              <a:rPr lang="fr-BE" dirty="0" smtClean="0"/>
              <a:t>* accompagner vos projets ou cycles d’animations dans vos classes</a:t>
            </a:r>
          </a:p>
          <a:p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 smtClean="0">
                <a:solidFill>
                  <a:srgbClr val="FF0000"/>
                </a:solidFill>
              </a:rPr>
              <a:t>mission réalisée par les partenaires qui animeront votre atelier</a:t>
            </a:r>
          </a:p>
          <a:p>
            <a:r>
              <a:rPr lang="fr-BE" dirty="0"/>
              <a:t>	</a:t>
            </a:r>
            <a:r>
              <a:rPr lang="fr-BE" dirty="0" smtClean="0"/>
              <a:t>* et d’autres missions diverses comme écrire un dossier pédagogique, réaliser 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    un film...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61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003" y="612354"/>
            <a:ext cx="11323665" cy="908328"/>
          </a:xfrm>
        </p:spPr>
        <p:txBody>
          <a:bodyPr>
            <a:noAutofit/>
          </a:bodyPr>
          <a:lstStyle/>
          <a:p>
            <a:pPr marL="1044499" lvl="1" indent="0"/>
            <a:r>
              <a:rPr lang="fr-BE" sz="3200" b="1" kern="1200" cap="all" dirty="0" smtClean="0">
                <a:solidFill>
                  <a:srgbClr val="00799D"/>
                </a:solidFill>
                <a:latin typeface="Arial" pitchFamily="34" charset="0"/>
                <a:ea typeface="+mj-ea"/>
                <a:cs typeface="Arial" pitchFamily="34" charset="0"/>
              </a:rPr>
              <a:t>Les Différentes Postures dans le cadre d’un projet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27149" y="1897287"/>
            <a:ext cx="11737304" cy="803299"/>
          </a:xfrm>
        </p:spPr>
        <p:txBody>
          <a:bodyPr>
            <a:normAutofit/>
          </a:bodyPr>
          <a:lstStyle/>
          <a:p>
            <a:pPr marL="1044499" lvl="1" indent="0">
              <a:buNone/>
            </a:pPr>
            <a:r>
              <a:rPr lang="fr-BE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4000" b="1" dirty="0" smtClean="0">
                <a:solidFill>
                  <a:srgbClr val="6CB644"/>
                </a:solidFill>
              </a:rPr>
              <a:t>Chef de projet</a:t>
            </a:r>
            <a:endParaRPr lang="fr-BE" dirty="0">
              <a:solidFill>
                <a:srgbClr val="6CB64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0635" y="2700586"/>
            <a:ext cx="10873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      Fixe les objectifs, le calendrier, </a:t>
            </a:r>
          </a:p>
          <a:p>
            <a:r>
              <a:rPr lang="fr-BE" dirty="0" smtClean="0"/>
              <a:t>           Adapte le canevas du projet à la réalité de l’école,</a:t>
            </a:r>
          </a:p>
          <a:p>
            <a:r>
              <a:rPr lang="fr-BE" dirty="0" smtClean="0"/>
              <a:t>           Met en œuvre le projet, </a:t>
            </a:r>
          </a:p>
          <a:p>
            <a:r>
              <a:rPr lang="fr-BE" dirty="0"/>
              <a:t> </a:t>
            </a:r>
            <a:r>
              <a:rPr lang="fr-BE" dirty="0" smtClean="0"/>
              <a:t>          Assure le suivi des différentes étapes…</a:t>
            </a:r>
          </a:p>
          <a:p>
            <a:endParaRPr lang="fr-BE" dirty="0"/>
          </a:p>
          <a:p>
            <a:r>
              <a:rPr lang="fr-BE" dirty="0" smtClean="0"/>
              <a:t>                                                                         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444959" y="442877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6CB644"/>
                </a:solidFill>
              </a:rPr>
              <a:t>ACCOMPAGNATEUR</a:t>
            </a:r>
            <a:endParaRPr lang="fr-BE" sz="4000" b="1" dirty="0">
              <a:solidFill>
                <a:srgbClr val="6CB64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6420" y="514083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Travail de coaching </a:t>
            </a:r>
            <a:r>
              <a:rPr lang="fr-BE" dirty="0" smtClean="0"/>
              <a:t>de l’équipe « chef de projet » : </a:t>
            </a:r>
          </a:p>
          <a:p>
            <a:r>
              <a:rPr lang="fr-BE" dirty="0" smtClean="0"/>
              <a:t>                 présence lors de réunions de concertation,</a:t>
            </a:r>
          </a:p>
          <a:p>
            <a:r>
              <a:rPr lang="fr-BE" dirty="0" smtClean="0"/>
              <a:t>                 aide à fixer les objectifs,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conseils techniques liés à la thématique,</a:t>
            </a:r>
          </a:p>
          <a:p>
            <a:pPr marL="1160463"/>
            <a:r>
              <a:rPr lang="fr-BE" dirty="0" smtClean="0"/>
              <a:t>conseils sur les dépenses liées au projet...</a:t>
            </a:r>
          </a:p>
          <a:p>
            <a:r>
              <a:rPr lang="fr-BE" dirty="0"/>
              <a:t>	</a:t>
            </a:r>
            <a:endParaRPr lang="fr-BE" dirty="0" smtClean="0"/>
          </a:p>
          <a:p>
            <a:r>
              <a:rPr lang="fr-BE" dirty="0" smtClean="0">
                <a:solidFill>
                  <a:srgbClr val="FF0000"/>
                </a:solidFill>
              </a:rPr>
              <a:t>Travail d’animation </a:t>
            </a:r>
            <a:r>
              <a:rPr lang="fr-BE" dirty="0" smtClean="0"/>
              <a:t>avec les élèves :</a:t>
            </a:r>
          </a:p>
          <a:p>
            <a:r>
              <a:rPr lang="fr-BE" dirty="0"/>
              <a:t>	</a:t>
            </a:r>
            <a:r>
              <a:rPr lang="fr-BE" dirty="0" smtClean="0"/>
              <a:t>animations adaptées à l’âge des élèves et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 aux objectifs du projet</a:t>
            </a:r>
          </a:p>
          <a:p>
            <a:r>
              <a:rPr lang="fr-BE" dirty="0"/>
              <a:t>	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36486" y="2916610"/>
            <a:ext cx="256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CB644"/>
                </a:solidFill>
              </a:rPr>
              <a:t>C’EST VOUS  !</a:t>
            </a:r>
            <a:endParaRPr lang="fr-BE" dirty="0">
              <a:solidFill>
                <a:srgbClr val="6CB64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73851" y="630098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CB644"/>
                </a:solidFill>
              </a:rPr>
              <a:t>L’association qui vous accompagne</a:t>
            </a:r>
            <a:endParaRPr lang="fr-BE" dirty="0">
              <a:solidFill>
                <a:srgbClr val="6CB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80336"/>
          </a:xfrm>
        </p:spPr>
        <p:txBody>
          <a:bodyPr>
            <a:normAutofit/>
          </a:bodyPr>
          <a:lstStyle/>
          <a:p>
            <a:r>
              <a:rPr lang="fr-BE" dirty="0" smtClean="0"/>
              <a:t>Clés pour un projet réussi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8262" y="1778033"/>
            <a:ext cx="4918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6CB644"/>
                </a:solidFill>
                <a:latin typeface="Arial"/>
                <a:ea typeface="Arial"/>
                <a:cs typeface="Arial"/>
                <a:sym typeface="Arial"/>
              </a:rPr>
              <a:t>Rompre l’isolement, s’entourer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41403" y="2322313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Impliquer les différentes « parties » dans la conception du projet</a:t>
            </a:r>
            <a:endParaRPr lang="fr-BE" b="1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8262" y="4068738"/>
            <a:ext cx="719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Se fixer des objectifs réalistes, concrets en lien avec la situation vécue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41203" y="522086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Intégrer le projet au maximum dans le programme, le calendrier de l’école</a:t>
            </a:r>
            <a:endParaRPr lang="fr-BE" sz="3200" b="1" dirty="0" smtClean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958972" lvl="1" indent="-349250">
              <a:buFont typeface="Arial" panose="020B0604020202020204" pitchFamily="34" charset="0"/>
              <a:buChar char="•"/>
            </a:pPr>
            <a:endParaRPr lang="fr-BE" dirty="0">
              <a:solidFill>
                <a:srgbClr val="008CAC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0963" y="673303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Fêter les réussites, les étapes franchies</a:t>
            </a:r>
            <a:endParaRPr lang="fr-BE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85619" y="694320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6CB644"/>
                </a:solidFill>
                <a:latin typeface="Arial"/>
                <a:ea typeface="Arial"/>
                <a:cs typeface="Arial"/>
              </a:rPr>
              <a:t>Faire le point régulièrement… pour garder le cap, pour entretenir la motivation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09755" y="370869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6CB644"/>
                </a:solidFill>
                <a:latin typeface="Arial"/>
                <a:ea typeface="Arial"/>
                <a:cs typeface="Arial"/>
              </a:rPr>
              <a:t>Partager les résultats, valoriser les élèves, les </a:t>
            </a:r>
            <a:r>
              <a:rPr lang="fr-BE" b="1" dirty="0" smtClean="0">
                <a:solidFill>
                  <a:srgbClr val="6CB644"/>
                </a:solidFill>
                <a:latin typeface="Arial"/>
                <a:ea typeface="Arial"/>
                <a:cs typeface="Arial"/>
              </a:rPr>
              <a:t>partenaires… </a:t>
            </a:r>
            <a:endParaRPr lang="fr-BE" b="1" dirty="0">
              <a:solidFill>
                <a:srgbClr val="6CB644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2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 build="allAtOnce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80336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Le tableau de bord : </a:t>
            </a:r>
            <a:r>
              <a:rPr lang="fr-BE" sz="2700" dirty="0" smtClean="0"/>
              <a:t>un outil de gestion de projet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98823"/>
              </p:ext>
            </p:extLst>
          </p:nvPr>
        </p:nvGraphicFramePr>
        <p:xfrm>
          <a:off x="120923" y="1476450"/>
          <a:ext cx="11786818" cy="729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  <a:gridCol w="2798222"/>
                <a:gridCol w="586154"/>
                <a:gridCol w="3649914"/>
              </a:tblGrid>
              <a:tr h="73092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TITRE DU PROJET</a:t>
                      </a: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78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D’OÙ PARTONS-NOUS ? diagnostic/photos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BE" sz="3600" dirty="0" smtClean="0">
                          <a:solidFill>
                            <a:schemeClr val="tx1"/>
                          </a:solidFill>
                          <a:effectLst/>
                        </a:rPr>
                        <a:t>OBJEC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Pédagogique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 : ce que l’on va a</a:t>
                      </a:r>
                      <a:r>
                        <a:rPr lang="fr-BE" sz="1600" dirty="0" smtClean="0">
                          <a:solidFill>
                            <a:schemeClr val="tx1"/>
                          </a:solidFill>
                          <a:effectLst/>
                        </a:rPr>
                        <a:t>pprendre</a:t>
                      </a:r>
                      <a:endParaRPr lang="fr-BE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3600" b="0" dirty="0" smtClean="0">
                          <a:effectLst/>
                        </a:rPr>
                        <a:t>TIFS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effectLst/>
                        </a:rPr>
                        <a:t>Environnemental</a:t>
                      </a:r>
                      <a:r>
                        <a:rPr lang="fr-BE" sz="1600" dirty="0" smtClean="0">
                          <a:effectLst/>
                        </a:rPr>
                        <a:t> : ce qu’on va </a:t>
                      </a:r>
                      <a:r>
                        <a:rPr lang="fr-BE" sz="1600" b="0" dirty="0" smtClean="0">
                          <a:effectLst/>
                        </a:rPr>
                        <a:t>améliorer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</a:tr>
              <a:tr h="16913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 DU PROJET</a:t>
                      </a:r>
                      <a:endParaRPr lang="fr-BE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000" b="1" dirty="0">
                          <a:solidFill>
                            <a:schemeClr val="tx1"/>
                          </a:solidFill>
                          <a:effectLst/>
                        </a:rPr>
                        <a:t>LES ACTEURS DU PROJET </a:t>
                      </a:r>
                      <a:r>
                        <a:rPr lang="fr-BE" sz="2000" dirty="0">
                          <a:effectLst/>
                        </a:rPr>
                        <a:t>internes et externes  </a:t>
                      </a:r>
                      <a:endParaRPr lang="fr-B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3465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solidFill>
                            <a:schemeClr val="tx1"/>
                          </a:solidFill>
                          <a:effectLst/>
                        </a:rPr>
                        <a:t>LES ETAPES </a:t>
                      </a:r>
                      <a:r>
                        <a:rPr lang="fr-BE" sz="2400" dirty="0" smtClean="0">
                          <a:solidFill>
                            <a:schemeClr val="tx1"/>
                          </a:solidFill>
                          <a:effectLst/>
                        </a:rPr>
                        <a:t>CLÉS </a:t>
                      </a:r>
                      <a:r>
                        <a:rPr lang="fr-BE" sz="2400" dirty="0">
                          <a:solidFill>
                            <a:schemeClr val="tx1"/>
                          </a:solidFill>
                          <a:effectLst/>
                        </a:rPr>
                        <a:t>DE NOTRE PROJET qui s’inscrivent dans le calendrier 2018-2019 de l’école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BE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fr-BE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fr-BE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août  2018</a:t>
                      </a:r>
                      <a:r>
                        <a:rPr lang="fr-BE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fr-BE" sz="1600" dirty="0" smtClean="0">
                          <a:solidFill>
                            <a:srgbClr val="FF0000"/>
                          </a:solidFill>
                          <a:effectLst/>
                        </a:rPr>
                        <a:t>30 </a:t>
                      </a:r>
                      <a:r>
                        <a:rPr lang="fr-BE" sz="1600" dirty="0">
                          <a:solidFill>
                            <a:srgbClr val="FF0000"/>
                          </a:solidFill>
                          <a:effectLst/>
                        </a:rPr>
                        <a:t>juin </a:t>
                      </a:r>
                      <a:r>
                        <a:rPr lang="fr-BE" sz="1600" dirty="0" smtClean="0">
                          <a:solidFill>
                            <a:srgbClr val="FF0000"/>
                          </a:solidFill>
                          <a:effectLst/>
                        </a:rPr>
                        <a:t>2019 </a:t>
                      </a:r>
                      <a:endParaRPr lang="fr-BE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2143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LES TRAVAUX EN COURS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BE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èche droite 8"/>
          <p:cNvSpPr/>
          <p:nvPr/>
        </p:nvSpPr>
        <p:spPr>
          <a:xfrm>
            <a:off x="903376" y="6280887"/>
            <a:ext cx="9793088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cxnSp>
        <p:nvCxnSpPr>
          <p:cNvPr id="10" name="Connecteur droit 9"/>
          <p:cNvCxnSpPr/>
          <p:nvPr/>
        </p:nvCxnSpPr>
        <p:spPr>
          <a:xfrm>
            <a:off x="10202043" y="6248400"/>
            <a:ext cx="0" cy="371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433300" y="6434138"/>
            <a:ext cx="9525" cy="5619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413250"/>
            <a:ext cx="12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1269403" y="6280887"/>
            <a:ext cx="0" cy="37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80336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Le tableau de bord : </a:t>
            </a:r>
            <a:r>
              <a:rPr lang="fr-BE" sz="2700" dirty="0" smtClean="0"/>
              <a:t>un </a:t>
            </a:r>
            <a:r>
              <a:rPr lang="fr-BE" sz="2700" smtClean="0"/>
              <a:t>outil d’Évaluation 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21812"/>
              </p:ext>
            </p:extLst>
          </p:nvPr>
        </p:nvGraphicFramePr>
        <p:xfrm>
          <a:off x="264939" y="1692474"/>
          <a:ext cx="11698124" cy="692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096"/>
                <a:gridCol w="3238525"/>
                <a:gridCol w="349950"/>
                <a:gridCol w="4186553"/>
              </a:tblGrid>
              <a:tr h="9452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TITRE DU PROJET</a:t>
                      </a: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007114">
                <a:tc gridSpan="2">
                  <a:txBody>
                    <a:bodyPr/>
                    <a:lstStyle/>
                    <a:p>
                      <a:r>
                        <a:rPr lang="fr-BE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« </a:t>
                      </a:r>
                      <a:r>
                        <a:rPr lang="fr-BE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</a:t>
                      </a:r>
                      <a:r>
                        <a:rPr lang="fr-BE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story » du projet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L’album photo</a:t>
                      </a:r>
                      <a:endParaRPr lang="fr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775266">
                <a:tc>
                  <a:txBody>
                    <a:bodyPr/>
                    <a:lstStyle/>
                    <a:p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qu’on a appris</a:t>
                      </a:r>
                      <a:endParaRPr lang="fr-BE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4" marR="3420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qu’on a amélioré pour l’environnement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2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B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000" b="1" dirty="0">
                          <a:solidFill>
                            <a:schemeClr val="tx1"/>
                          </a:solidFill>
                          <a:effectLst/>
                        </a:rPr>
                        <a:t>LES ACTEURS DU PROJET </a:t>
                      </a:r>
                      <a:r>
                        <a:rPr lang="fr-BE" sz="2000" dirty="0">
                          <a:effectLst/>
                        </a:rPr>
                        <a:t>internes et externes  </a:t>
                      </a:r>
                      <a:endParaRPr lang="fr-B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4" marR="34204" marT="0" marB="0"/>
                </a:tc>
              </a:tr>
              <a:tr h="1570312">
                <a:tc gridSpan="4">
                  <a:txBody>
                    <a:bodyPr/>
                    <a:lstStyle/>
                    <a:p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l’année prochaine?</a:t>
                      </a:r>
                      <a:r>
                        <a:rPr lang="fr-BE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</a:t>
                      </a:r>
                      <a:r>
                        <a:rPr lang="fr-BE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30/6/2020?</a:t>
                      </a:r>
                      <a:r>
                        <a:rPr lang="fr-BE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BE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BE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fr-BE" sz="24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fr-BE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</a:t>
                      </a:r>
                      <a:r>
                        <a:rPr lang="fr-B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30/6/2019</a:t>
                      </a:r>
                      <a:endParaRPr lang="fr-BE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BE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</a:t>
                      </a:r>
                      <a:r>
                        <a:rPr lang="fr-BE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1/4/2020                                                      1/9/2019</a:t>
                      </a:r>
                    </a:p>
                    <a:p>
                      <a:endParaRPr lang="fr-BE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4" marR="342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2433300" y="6434138"/>
            <a:ext cx="9525" cy="5619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413250"/>
            <a:ext cx="12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courbée vers la gauche 3"/>
          <p:cNvSpPr/>
          <p:nvPr/>
        </p:nvSpPr>
        <p:spPr>
          <a:xfrm>
            <a:off x="6229280" y="7212735"/>
            <a:ext cx="792088" cy="1177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 rot="10528789">
            <a:off x="4969894" y="6554783"/>
            <a:ext cx="1034149" cy="19140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441</Words>
  <Application>Microsoft Office PowerPoint</Application>
  <PresentationFormat>Personnalisé</PresentationFormat>
  <Paragraphs>151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Préparer son projet « environnement »    28 / 08 / 2018</vt:lpstr>
      <vt:lpstr>             Au programme</vt:lpstr>
      <vt:lpstr>Who’s who : petit rappel institutionnel</vt:lpstr>
      <vt:lpstr>Bruxelles Environnement (BE)  et ses partenaires</vt:lpstr>
      <vt:lpstr>Bruxelles Environnement (BE)  et ses partenaires</vt:lpstr>
      <vt:lpstr>Les Différentes Postures dans le cadre d’un projet</vt:lpstr>
      <vt:lpstr>Clés pour un projet réussi</vt:lpstr>
      <vt:lpstr>Le tableau de bord : un outil de gestion de projet </vt:lpstr>
      <vt:lpstr>Le tableau de bord : un outil d’Évaluation  </vt:lpstr>
      <vt:lpstr>Le tableau de bord : un outil de communication?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Économiser l’énergie</dc:title>
  <dc:creator>Cat</dc:creator>
  <cp:lastModifiedBy>PAES Marylou</cp:lastModifiedBy>
  <cp:revision>105</cp:revision>
  <cp:lastPrinted>2017-09-19T06:40:11Z</cp:lastPrinted>
  <dcterms:created xsi:type="dcterms:W3CDTF">2015-01-20T15:12:15Z</dcterms:created>
  <dcterms:modified xsi:type="dcterms:W3CDTF">2018-08-31T09:17:09Z</dcterms:modified>
</cp:coreProperties>
</file>